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9" r:id="rId1"/>
  </p:sldMasterIdLst>
  <p:notesMasterIdLst>
    <p:notesMasterId r:id="rId19"/>
  </p:notesMasterIdLst>
  <p:handoutMasterIdLst>
    <p:handoutMasterId r:id="rId20"/>
  </p:handoutMasterIdLst>
  <p:sldIdLst>
    <p:sldId id="974" r:id="rId2"/>
    <p:sldId id="857" r:id="rId3"/>
    <p:sldId id="988" r:id="rId4"/>
    <p:sldId id="940" r:id="rId5"/>
    <p:sldId id="963" r:id="rId6"/>
    <p:sldId id="975" r:id="rId7"/>
    <p:sldId id="976" r:id="rId8"/>
    <p:sldId id="961" r:id="rId9"/>
    <p:sldId id="977" r:id="rId10"/>
    <p:sldId id="986" r:id="rId11"/>
    <p:sldId id="979" r:id="rId12"/>
    <p:sldId id="980" r:id="rId13"/>
    <p:sldId id="989" r:id="rId14"/>
    <p:sldId id="984" r:id="rId15"/>
    <p:sldId id="978" r:id="rId16"/>
    <p:sldId id="987" r:id="rId17"/>
    <p:sldId id="950" r:id="rId18"/>
  </p:sldIdLst>
  <p:sldSz cx="9144000" cy="5143500" type="screen16x9"/>
  <p:notesSz cx="7010400" cy="9296400"/>
  <p:defaultTextStyle>
    <a:defPPr>
      <a:defRPr lang="en-US"/>
    </a:defPPr>
    <a:lvl1pPr marL="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005764-7D0B-459B-B0DB-4CF6C7BC1960}">
          <p14:sldIdLst>
            <p14:sldId id="974"/>
            <p14:sldId id="857"/>
            <p14:sldId id="988"/>
            <p14:sldId id="940"/>
            <p14:sldId id="963"/>
            <p14:sldId id="975"/>
            <p14:sldId id="976"/>
            <p14:sldId id="961"/>
            <p14:sldId id="977"/>
            <p14:sldId id="986"/>
          </p14:sldIdLst>
        </p14:section>
        <p14:section name="Untitled Section" id="{F4BA9D2C-D839-4BDF-BB0A-0D7948CA8A71}">
          <p14:sldIdLst>
            <p14:sldId id="979"/>
            <p14:sldId id="980"/>
            <p14:sldId id="989"/>
            <p14:sldId id="984"/>
            <p14:sldId id="978"/>
            <p14:sldId id="987"/>
            <p14:sldId id="9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3" userDrawn="1">
          <p15:clr>
            <a:srgbClr val="A4A3A4"/>
          </p15:clr>
        </p15:guide>
        <p15:guide id="2" orient="horz" pos="1341" userDrawn="1">
          <p15:clr>
            <a:srgbClr val="A4A3A4"/>
          </p15:clr>
        </p15:guide>
        <p15:guide id="3" orient="horz" pos="1205" userDrawn="1">
          <p15:clr>
            <a:srgbClr val="A4A3A4"/>
          </p15:clr>
        </p15:guide>
        <p15:guide id="4" pos="5487" userDrawn="1">
          <p15:clr>
            <a:srgbClr val="A4A3A4"/>
          </p15:clr>
        </p15:guide>
        <p15:guide id="5" pos="40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634"/>
    <a:srgbClr val="EF3F45"/>
    <a:srgbClr val="F57521"/>
    <a:srgbClr val="00B795"/>
    <a:srgbClr val="00B4F1"/>
    <a:srgbClr val="FBB032"/>
    <a:srgbClr val="1372BA"/>
    <a:srgbClr val="926EB0"/>
    <a:srgbClr val="FBE921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5" autoAdjust="0"/>
    <p:restoredTop sz="86410" autoAdjust="0"/>
  </p:normalViewPr>
  <p:slideViewPr>
    <p:cSldViewPr snapToGrid="0">
      <p:cViewPr varScale="1">
        <p:scale>
          <a:sx n="121" d="100"/>
          <a:sy n="121" d="100"/>
        </p:scale>
        <p:origin x="108" y="222"/>
      </p:cViewPr>
      <p:guideLst>
        <p:guide orient="horz" pos="273"/>
        <p:guide orient="horz" pos="1341"/>
        <p:guide orient="horz" pos="1205"/>
        <p:guide pos="5487"/>
        <p:guide pos="4079"/>
      </p:guideLst>
    </p:cSldViewPr>
  </p:slideViewPr>
  <p:outlineViewPr>
    <p:cViewPr>
      <p:scale>
        <a:sx n="33" d="100"/>
        <a:sy n="33" d="100"/>
      </p:scale>
      <p:origin x="0" y="-61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1400"/>
    </p:cViewPr>
  </p:sorterViewPr>
  <p:notesViewPr>
    <p:cSldViewPr snapToGrid="0">
      <p:cViewPr>
        <p:scale>
          <a:sx n="66" d="100"/>
          <a:sy n="66" d="100"/>
        </p:scale>
        <p:origin x="4320" y="808"/>
      </p:cViewPr>
      <p:guideLst>
        <p:guide orient="horz" pos="2928"/>
        <p:guide pos="2208"/>
      </p:guideLst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A1D4F-89C0-4075-B4B3-7CBBB6C3B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1093788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0403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</a:t>
            </a:r>
            <a:r>
              <a:rPr lang="is-I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2016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Duarte Inc. Confidential.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85736" indent="-85736" algn="l" defTabSz="685891" rtl="0" eaLnBrk="1" latinLnBrk="0" hangingPunct="1">
      <a:lnSpc>
        <a:spcPct val="85000"/>
      </a:lnSpc>
      <a:spcBef>
        <a:spcPts val="600"/>
      </a:spcBef>
      <a:spcAft>
        <a:spcPts val="15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171473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82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257209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88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342946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7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428682" indent="-85736" algn="l" defTabSz="685891" rtl="0" eaLnBrk="1" latinLnBrk="0" hangingPunct="1">
      <a:lnSpc>
        <a:spcPct val="85000"/>
      </a:lnSpc>
      <a:spcAft>
        <a:spcPts val="150"/>
      </a:spcAft>
      <a:buFont typeface="Arial" pitchFamily="34" charset="0"/>
      <a:buChar char="•"/>
      <a:defRPr sz="675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1714729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68589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9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 but Nik Starts</a:t>
            </a:r>
          </a:p>
          <a:p>
            <a:pPr lvl="1"/>
            <a:r>
              <a:rPr lang="en-US" dirty="0"/>
              <a:t>Adding another process we just need to create another import</a:t>
            </a:r>
            <a:r>
              <a:rPr lang="en-US" baseline="0" dirty="0"/>
              <a:t>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  <a:p>
            <a:pPr lvl="1"/>
            <a:r>
              <a:rPr lang="en-US" dirty="0"/>
              <a:t>Linking</a:t>
            </a:r>
          </a:p>
          <a:p>
            <a:pPr lvl="2"/>
            <a:r>
              <a:rPr lang="en-US" dirty="0"/>
              <a:t>Explain the linking process </a:t>
            </a:r>
          </a:p>
          <a:p>
            <a:pPr lvl="1"/>
            <a:r>
              <a:rPr lang="en-US" dirty="0"/>
              <a:t>Use</a:t>
            </a:r>
            <a:r>
              <a:rPr lang="en-US" baseline="0" dirty="0"/>
              <a:t> OOB </a:t>
            </a:r>
            <a:r>
              <a:rPr lang="en-US" baseline="0" dirty="0" smtClean="0"/>
              <a:t>SPs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40067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Nik</a:t>
            </a:r>
            <a:endParaRPr lang="en-US" dirty="0" smtClean="0"/>
          </a:p>
          <a:p>
            <a:pPr lvl="1"/>
            <a:r>
              <a:rPr lang="en-US" dirty="0" smtClean="0"/>
              <a:t>Match percentages are configurable</a:t>
            </a:r>
            <a:r>
              <a:rPr lang="en-US" baseline="0" dirty="0" smtClean="0"/>
              <a:t> parameters.</a:t>
            </a:r>
          </a:p>
          <a:p>
            <a:pPr lvl="1"/>
            <a:r>
              <a:rPr lang="en-US" baseline="0" dirty="0" smtClean="0"/>
              <a:t>Compound names are split into households with a custom relationship name based on the name of the integration.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4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</a:t>
            </a:r>
          </a:p>
        </p:txBody>
      </p:sp>
    </p:spTree>
    <p:extLst>
      <p:ext uri="{BB962C8B-B14F-4D97-AF65-F5344CB8AC3E}">
        <p14:creationId xmlns:p14="http://schemas.microsoft.com/office/powerpoint/2010/main" val="3016445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Karl</a:t>
            </a:r>
          </a:p>
        </p:txBody>
      </p:sp>
    </p:spTree>
    <p:extLst>
      <p:ext uri="{BB962C8B-B14F-4D97-AF65-F5344CB8AC3E}">
        <p14:creationId xmlns:p14="http://schemas.microsoft.com/office/powerpoint/2010/main" val="410856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</a:t>
            </a:r>
          </a:p>
          <a:p>
            <a:pPr lvl="1"/>
            <a:r>
              <a:rPr lang="en-US" dirty="0" err="1"/>
              <a:t>Purritos</a:t>
            </a:r>
            <a:endParaRPr lang="en-US" dirty="0"/>
          </a:p>
          <a:p>
            <a:pPr lvl="1"/>
            <a:r>
              <a:rPr lang="en-US" dirty="0"/>
              <a:t>Not just dogs and cats, but also horses, goats, parrots, bunnies, pigs, and wild</a:t>
            </a:r>
            <a:r>
              <a:rPr lang="en-US" baseline="0" dirty="0"/>
              <a:t> friends.  Licensed by the federal government to restore wild animals.</a:t>
            </a:r>
          </a:p>
          <a:p>
            <a:r>
              <a:rPr lang="en-US" baseline="0" dirty="0"/>
              <a:t>Karl</a:t>
            </a:r>
          </a:p>
          <a:p>
            <a:pPr lvl="1"/>
            <a:r>
              <a:rPr lang="en-US" baseline="0" dirty="0"/>
              <a:t>No Kill - &gt; 90% save rate.  </a:t>
            </a:r>
          </a:p>
          <a:p>
            <a:pPr lvl="2"/>
            <a:r>
              <a:rPr lang="en-US" baseline="0" dirty="0"/>
              <a:t>Health and behavior reasons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84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4398963" y="9555163"/>
            <a:ext cx="3371850" cy="501650"/>
          </a:xfrm>
          <a:prstGeom prst="rect">
            <a:avLst/>
          </a:prstGeom>
          <a:ln/>
        </p:spPr>
        <p:txBody>
          <a:bodyPr/>
          <a:lstStyle/>
          <a:p>
            <a:fld id="{A25697AD-27B2-0346-843A-76220FDC161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dirty="0"/>
              <a:t>Nik</a:t>
            </a:r>
          </a:p>
        </p:txBody>
      </p:sp>
    </p:spTree>
    <p:extLst>
      <p:ext uri="{BB962C8B-B14F-4D97-AF65-F5344CB8AC3E}">
        <p14:creationId xmlns:p14="http://schemas.microsoft.com/office/powerpoint/2010/main" val="492912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1093788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marR="0" lvl="0" indent="-114300" algn="l" defTabSz="91440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Karl</a:t>
            </a:r>
          </a:p>
        </p:txBody>
      </p:sp>
    </p:spTree>
    <p:extLst>
      <p:ext uri="{BB962C8B-B14F-4D97-AF65-F5344CB8AC3E}">
        <p14:creationId xmlns:p14="http://schemas.microsoft.com/office/powerpoint/2010/main" val="163369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  <a:p>
            <a:pPr lvl="1"/>
            <a:r>
              <a:rPr lang="en-US" dirty="0"/>
              <a:t>Digital Cheetah MySQL access requires the installation of ODBC drivers</a:t>
            </a:r>
            <a:r>
              <a:rPr lang="en-US" baseline="0" dirty="0"/>
              <a:t> for MySQL</a:t>
            </a:r>
          </a:p>
          <a:p>
            <a:pPr lvl="1"/>
            <a:r>
              <a:rPr lang="en-US" baseline="0" dirty="0"/>
              <a:t>DMP requires public facing SFTP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7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</a:t>
            </a:r>
          </a:p>
          <a:p>
            <a:pPr lvl="1"/>
            <a:r>
              <a:rPr lang="en-US" dirty="0"/>
              <a:t>Digital Cheetah uses Constituent ID and Lookup ID for deduplication.</a:t>
            </a:r>
          </a:p>
          <a:p>
            <a:pPr lvl="1"/>
            <a:r>
              <a:rPr lang="en-US" dirty="0"/>
              <a:t>Rescue</a:t>
            </a:r>
            <a:r>
              <a:rPr lang="en-US" baseline="0" dirty="0"/>
              <a:t> Groups feeds hundreds of adoption sites around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52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</a:t>
            </a:r>
          </a:p>
        </p:txBody>
      </p:sp>
    </p:spTree>
    <p:extLst>
      <p:ext uri="{BB962C8B-B14F-4D97-AF65-F5344CB8AC3E}">
        <p14:creationId xmlns:p14="http://schemas.microsoft.com/office/powerpoint/2010/main" val="123455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  <a:p>
            <a:pPr lvl="1"/>
            <a:r>
              <a:rPr lang="en-US" dirty="0"/>
              <a:t>PCG</a:t>
            </a:r>
          </a:p>
          <a:p>
            <a:pPr lvl="2"/>
            <a:r>
              <a:rPr lang="en-US" dirty="0"/>
              <a:t>Tables</a:t>
            </a:r>
            <a:r>
              <a:rPr lang="en-US" baseline="0" dirty="0"/>
              <a:t> for each data source and common tables for constituent and revenue information.</a:t>
            </a:r>
            <a:endParaRPr lang="en-US" dirty="0"/>
          </a:p>
          <a:p>
            <a:pPr lvl="2"/>
            <a:r>
              <a:rPr lang="en-US" dirty="0"/>
              <a:t>SSIS</a:t>
            </a:r>
            <a:r>
              <a:rPr lang="en-US" baseline="0" dirty="0"/>
              <a:t> packages that pull data from remote sources and cleans them for insertion in the CRM.</a:t>
            </a:r>
          </a:p>
          <a:p>
            <a:pPr lvl="3"/>
            <a:r>
              <a:rPr lang="en-US" baseline="0" dirty="0"/>
              <a:t>Includes a common logging algorithm</a:t>
            </a:r>
          </a:p>
          <a:p>
            <a:pPr lvl="2"/>
            <a:r>
              <a:rPr lang="en-US" baseline="0" dirty="0"/>
              <a:t>Some packages return data to the sources or forward data to other third party sources.</a:t>
            </a:r>
          </a:p>
          <a:p>
            <a:pPr lvl="3"/>
            <a:r>
              <a:rPr lang="en-US" baseline="0" dirty="0"/>
              <a:t>Old Adoptable Animals process (the first PCG program) actually pulled data from our old ACS and forwarded it via FTP to other third party adoption </a:t>
            </a:r>
            <a:r>
              <a:rPr lang="en-US" baseline="0" dirty="0" smtClean="0"/>
              <a:t>sites.</a:t>
            </a:r>
          </a:p>
          <a:p>
            <a:pPr lvl="0"/>
            <a:r>
              <a:rPr lang="en-US" baseline="0" dirty="0" smtClean="0"/>
              <a:t>Nik</a:t>
            </a:r>
            <a:endParaRPr lang="en-US" dirty="0"/>
          </a:p>
          <a:p>
            <a:pPr lvl="1"/>
            <a:r>
              <a:rPr lang="en-US" dirty="0"/>
              <a:t>CRM</a:t>
            </a:r>
          </a:p>
          <a:p>
            <a:pPr lvl="2"/>
            <a:r>
              <a:rPr lang="en-US" dirty="0"/>
              <a:t>Animals stored as inactive constituents.</a:t>
            </a:r>
          </a:p>
          <a:p>
            <a:pPr lvl="2"/>
            <a:r>
              <a:rPr lang="en-US" dirty="0"/>
              <a:t>Custom relationship type between adopters</a:t>
            </a:r>
            <a:r>
              <a:rPr lang="en-US" baseline="0" dirty="0"/>
              <a:t> and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7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Karl</a:t>
            </a:r>
          </a:p>
          <a:p>
            <a:pPr lvl="1"/>
            <a:r>
              <a:rPr lang="en-US" dirty="0"/>
              <a:t>One and two</a:t>
            </a:r>
          </a:p>
          <a:p>
            <a:pPr lvl="2"/>
            <a:r>
              <a:rPr lang="en-US" dirty="0"/>
              <a:t>Each new data partner can</a:t>
            </a:r>
            <a:r>
              <a:rPr lang="en-US" baseline="0" dirty="0"/>
              <a:t> be added without major changes to existing processes.</a:t>
            </a:r>
            <a:endParaRPr lang="en-US" dirty="0"/>
          </a:p>
          <a:p>
            <a:pPr lvl="0"/>
            <a:r>
              <a:rPr lang="en-US" dirty="0"/>
              <a:t>Nik</a:t>
            </a:r>
            <a:r>
              <a:rPr lang="en-US" baseline="0" dirty="0"/>
              <a:t> </a:t>
            </a:r>
          </a:p>
          <a:p>
            <a:pPr lvl="1"/>
            <a:r>
              <a:rPr lang="en-US" baseline="0" dirty="0" smtClean="0"/>
              <a:t>Three, four and five</a:t>
            </a:r>
            <a:endParaRPr lang="en-US" dirty="0"/>
          </a:p>
          <a:p>
            <a:pPr marL="85737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8444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9"/>
            <a:ext cx="9144000" cy="5142161"/>
          </a:xfrm>
          <a:prstGeom prst="rect">
            <a:avLst/>
          </a:prstGeom>
        </p:spPr>
      </p:pic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8595" y="2451801"/>
            <a:ext cx="5585486" cy="302285"/>
          </a:xfrm>
        </p:spPr>
        <p:txBody>
          <a:bodyPr/>
          <a:lstStyle>
            <a:lvl1pPr marL="260747" indent="-260747">
              <a:spcBef>
                <a:spcPts val="450"/>
              </a:spcBef>
              <a:defRPr sz="21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8595" y="2840296"/>
            <a:ext cx="5585486" cy="302285"/>
          </a:xfrm>
        </p:spPr>
        <p:txBody>
          <a:bodyPr/>
          <a:lstStyle>
            <a:lvl1pPr marL="260747" indent="0">
              <a:spcBef>
                <a:spcPts val="450"/>
              </a:spcBef>
              <a:buFont typeface="Arial" panose="020B0604020202020204" pitchFamily="34" charset="0"/>
              <a:buNone/>
              <a:defRPr sz="2100"/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5042" y="304801"/>
            <a:ext cx="6475182" cy="2049905"/>
          </a:xfrm>
        </p:spPr>
        <p:txBody>
          <a:bodyPr anchor="b" anchorCtr="0"/>
          <a:lstStyle>
            <a:lvl1pPr marL="0" indent="0" algn="l" defTabSz="685800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lang="en-US" sz="4050" kern="1200" spc="-30" dirty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136" y="3691492"/>
            <a:ext cx="2156968" cy="70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58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42949" y="108859"/>
            <a:ext cx="8413653" cy="7912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39"/>
            <a:ext cx="9144000" cy="514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05222"/>
            <a:ext cx="8226720" cy="857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537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85000"/>
                <a:alpha val="85000"/>
              </a:schemeClr>
            </a:gs>
            <a:gs pos="83000">
              <a:schemeClr val="bg1"/>
            </a:gs>
            <a:gs pos="30000">
              <a:schemeClr val="bg1">
                <a:lumMod val="95000"/>
                <a:alpha val="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flipH="1">
            <a:off x="342949" y="108858"/>
            <a:ext cx="8413653" cy="74022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b="0" dirty="0"/>
              <a:t>Click To Add Title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42900" y="1273628"/>
            <a:ext cx="8412480" cy="3252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5939415" y="3642610"/>
            <a:ext cx="807915" cy="125195"/>
            <a:chOff x="2274599" y="2654919"/>
            <a:chExt cx="1944204" cy="301352"/>
          </a:xfrm>
          <a:solidFill>
            <a:schemeClr val="bg1"/>
          </a:solidFill>
        </p:grpSpPr>
        <p:sp>
          <p:nvSpPr>
            <p:cNvPr id="28" name="Freeform 60"/>
            <p:cNvSpPr>
              <a:spLocks noChangeArrowheads="1"/>
            </p:cNvSpPr>
            <p:nvPr/>
          </p:nvSpPr>
          <p:spPr bwMode="auto">
            <a:xfrm>
              <a:off x="2575951" y="2733768"/>
              <a:ext cx="238705" cy="221423"/>
            </a:xfrm>
            <a:custGeom>
              <a:avLst/>
              <a:gdLst>
                <a:gd name="T0" fmla="*/ 836 w 975"/>
                <a:gd name="T1" fmla="*/ 649 h 905"/>
                <a:gd name="T2" fmla="*/ 836 w 975"/>
                <a:gd name="T3" fmla="*/ 649 h 905"/>
                <a:gd name="T4" fmla="*/ 836 w 975"/>
                <a:gd name="T5" fmla="*/ 347 h 905"/>
                <a:gd name="T6" fmla="*/ 836 w 975"/>
                <a:gd name="T7" fmla="*/ 347 h 905"/>
                <a:gd name="T8" fmla="*/ 836 w 975"/>
                <a:gd name="T9" fmla="*/ 23 h 905"/>
                <a:gd name="T10" fmla="*/ 673 w 975"/>
                <a:gd name="T11" fmla="*/ 23 h 905"/>
                <a:gd name="T12" fmla="*/ 673 w 975"/>
                <a:gd name="T13" fmla="*/ 93 h 905"/>
                <a:gd name="T14" fmla="*/ 464 w 975"/>
                <a:gd name="T15" fmla="*/ 23 h 905"/>
                <a:gd name="T16" fmla="*/ 0 w 975"/>
                <a:gd name="T17" fmla="*/ 464 h 905"/>
                <a:gd name="T18" fmla="*/ 464 w 975"/>
                <a:gd name="T19" fmla="*/ 881 h 905"/>
                <a:gd name="T20" fmla="*/ 743 w 975"/>
                <a:gd name="T21" fmla="*/ 765 h 905"/>
                <a:gd name="T22" fmla="*/ 859 w 975"/>
                <a:gd name="T23" fmla="*/ 881 h 905"/>
                <a:gd name="T24" fmla="*/ 974 w 975"/>
                <a:gd name="T25" fmla="*/ 765 h 905"/>
                <a:gd name="T26" fmla="*/ 836 w 975"/>
                <a:gd name="T27" fmla="*/ 649 h 905"/>
                <a:gd name="T28" fmla="*/ 464 w 975"/>
                <a:gd name="T29" fmla="*/ 718 h 905"/>
                <a:gd name="T30" fmla="*/ 464 w 975"/>
                <a:gd name="T31" fmla="*/ 718 h 905"/>
                <a:gd name="T32" fmla="*/ 163 w 975"/>
                <a:gd name="T33" fmla="*/ 464 h 905"/>
                <a:gd name="T34" fmla="*/ 487 w 975"/>
                <a:gd name="T35" fmla="*/ 185 h 905"/>
                <a:gd name="T36" fmla="*/ 673 w 975"/>
                <a:gd name="T37" fmla="*/ 301 h 905"/>
                <a:gd name="T38" fmla="*/ 673 w 975"/>
                <a:gd name="T39" fmla="*/ 347 h 905"/>
                <a:gd name="T40" fmla="*/ 673 w 975"/>
                <a:gd name="T41" fmla="*/ 347 h 905"/>
                <a:gd name="T42" fmla="*/ 673 w 975"/>
                <a:gd name="T43" fmla="*/ 603 h 905"/>
                <a:gd name="T44" fmla="*/ 464 w 975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5" h="905">
                  <a:moveTo>
                    <a:pt x="836" y="649"/>
                  </a:moveTo>
                  <a:lnTo>
                    <a:pt x="836" y="649"/>
                  </a:lnTo>
                  <a:cubicBezTo>
                    <a:pt x="836" y="347"/>
                    <a:pt x="836" y="347"/>
                    <a:pt x="836" y="347"/>
                  </a:cubicBezTo>
                  <a:lnTo>
                    <a:pt x="836" y="347"/>
                  </a:lnTo>
                  <a:cubicBezTo>
                    <a:pt x="836" y="23"/>
                    <a:pt x="836" y="23"/>
                    <a:pt x="836" y="23"/>
                  </a:cubicBezTo>
                  <a:cubicBezTo>
                    <a:pt x="673" y="23"/>
                    <a:pt x="673" y="23"/>
                    <a:pt x="673" y="23"/>
                  </a:cubicBezTo>
                  <a:cubicBezTo>
                    <a:pt x="673" y="93"/>
                    <a:pt x="673" y="93"/>
                    <a:pt x="673" y="93"/>
                  </a:cubicBezTo>
                  <a:cubicBezTo>
                    <a:pt x="627" y="46"/>
                    <a:pt x="557" y="23"/>
                    <a:pt x="464" y="23"/>
                  </a:cubicBezTo>
                  <a:cubicBezTo>
                    <a:pt x="163" y="0"/>
                    <a:pt x="0" y="208"/>
                    <a:pt x="0" y="464"/>
                  </a:cubicBezTo>
                  <a:cubicBezTo>
                    <a:pt x="0" y="695"/>
                    <a:pt x="163" y="881"/>
                    <a:pt x="464" y="881"/>
                  </a:cubicBezTo>
                  <a:cubicBezTo>
                    <a:pt x="603" y="904"/>
                    <a:pt x="743" y="765"/>
                    <a:pt x="743" y="765"/>
                  </a:cubicBezTo>
                  <a:cubicBezTo>
                    <a:pt x="859" y="881"/>
                    <a:pt x="859" y="881"/>
                    <a:pt x="859" y="881"/>
                  </a:cubicBezTo>
                  <a:cubicBezTo>
                    <a:pt x="974" y="765"/>
                    <a:pt x="974" y="765"/>
                    <a:pt x="974" y="765"/>
                  </a:cubicBezTo>
                  <a:lnTo>
                    <a:pt x="836" y="649"/>
                  </a:lnTo>
                  <a:close/>
                  <a:moveTo>
                    <a:pt x="464" y="718"/>
                  </a:moveTo>
                  <a:lnTo>
                    <a:pt x="464" y="718"/>
                  </a:lnTo>
                  <a:cubicBezTo>
                    <a:pt x="302" y="742"/>
                    <a:pt x="163" y="603"/>
                    <a:pt x="163" y="464"/>
                  </a:cubicBezTo>
                  <a:cubicBezTo>
                    <a:pt x="163" y="301"/>
                    <a:pt x="279" y="162"/>
                    <a:pt x="487" y="185"/>
                  </a:cubicBezTo>
                  <a:cubicBezTo>
                    <a:pt x="557" y="185"/>
                    <a:pt x="627" y="254"/>
                    <a:pt x="673" y="301"/>
                  </a:cubicBezTo>
                  <a:cubicBezTo>
                    <a:pt x="673" y="347"/>
                    <a:pt x="673" y="347"/>
                    <a:pt x="673" y="347"/>
                  </a:cubicBezTo>
                  <a:lnTo>
                    <a:pt x="673" y="347"/>
                  </a:lnTo>
                  <a:cubicBezTo>
                    <a:pt x="673" y="603"/>
                    <a:pt x="673" y="603"/>
                    <a:pt x="673" y="603"/>
                  </a:cubicBezTo>
                  <a:cubicBezTo>
                    <a:pt x="627" y="672"/>
                    <a:pt x="557" y="718"/>
                    <a:pt x="464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29" name="Freeform 61"/>
            <p:cNvSpPr>
              <a:spLocks noChangeArrowheads="1"/>
            </p:cNvSpPr>
            <p:nvPr/>
          </p:nvSpPr>
          <p:spPr bwMode="auto">
            <a:xfrm>
              <a:off x="3468125" y="2733768"/>
              <a:ext cx="233304" cy="221423"/>
            </a:xfrm>
            <a:custGeom>
              <a:avLst/>
              <a:gdLst>
                <a:gd name="T0" fmla="*/ 835 w 951"/>
                <a:gd name="T1" fmla="*/ 649 h 905"/>
                <a:gd name="T2" fmla="*/ 835 w 951"/>
                <a:gd name="T3" fmla="*/ 649 h 905"/>
                <a:gd name="T4" fmla="*/ 835 w 951"/>
                <a:gd name="T5" fmla="*/ 347 h 905"/>
                <a:gd name="T6" fmla="*/ 835 w 951"/>
                <a:gd name="T7" fmla="*/ 347 h 905"/>
                <a:gd name="T8" fmla="*/ 835 w 951"/>
                <a:gd name="T9" fmla="*/ 23 h 905"/>
                <a:gd name="T10" fmla="*/ 649 w 951"/>
                <a:gd name="T11" fmla="*/ 23 h 905"/>
                <a:gd name="T12" fmla="*/ 649 w 951"/>
                <a:gd name="T13" fmla="*/ 93 h 905"/>
                <a:gd name="T14" fmla="*/ 440 w 951"/>
                <a:gd name="T15" fmla="*/ 23 h 905"/>
                <a:gd name="T16" fmla="*/ 0 w 951"/>
                <a:gd name="T17" fmla="*/ 464 h 905"/>
                <a:gd name="T18" fmla="*/ 440 w 951"/>
                <a:gd name="T19" fmla="*/ 881 h 905"/>
                <a:gd name="T20" fmla="*/ 742 w 951"/>
                <a:gd name="T21" fmla="*/ 765 h 905"/>
                <a:gd name="T22" fmla="*/ 835 w 951"/>
                <a:gd name="T23" fmla="*/ 881 h 905"/>
                <a:gd name="T24" fmla="*/ 950 w 951"/>
                <a:gd name="T25" fmla="*/ 765 h 905"/>
                <a:gd name="T26" fmla="*/ 835 w 951"/>
                <a:gd name="T27" fmla="*/ 649 h 905"/>
                <a:gd name="T28" fmla="*/ 463 w 951"/>
                <a:gd name="T29" fmla="*/ 718 h 905"/>
                <a:gd name="T30" fmla="*/ 463 w 951"/>
                <a:gd name="T31" fmla="*/ 718 h 905"/>
                <a:gd name="T32" fmla="*/ 162 w 951"/>
                <a:gd name="T33" fmla="*/ 464 h 905"/>
                <a:gd name="T34" fmla="*/ 463 w 951"/>
                <a:gd name="T35" fmla="*/ 185 h 905"/>
                <a:gd name="T36" fmla="*/ 649 w 951"/>
                <a:gd name="T37" fmla="*/ 301 h 905"/>
                <a:gd name="T38" fmla="*/ 649 w 951"/>
                <a:gd name="T39" fmla="*/ 347 h 905"/>
                <a:gd name="T40" fmla="*/ 649 w 951"/>
                <a:gd name="T41" fmla="*/ 347 h 905"/>
                <a:gd name="T42" fmla="*/ 649 w 951"/>
                <a:gd name="T43" fmla="*/ 603 h 905"/>
                <a:gd name="T44" fmla="*/ 463 w 951"/>
                <a:gd name="T45" fmla="*/ 71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1" h="905">
                  <a:moveTo>
                    <a:pt x="835" y="649"/>
                  </a:moveTo>
                  <a:lnTo>
                    <a:pt x="835" y="649"/>
                  </a:lnTo>
                  <a:cubicBezTo>
                    <a:pt x="835" y="347"/>
                    <a:pt x="835" y="347"/>
                    <a:pt x="835" y="347"/>
                  </a:cubicBezTo>
                  <a:lnTo>
                    <a:pt x="835" y="347"/>
                  </a:lnTo>
                  <a:cubicBezTo>
                    <a:pt x="835" y="23"/>
                    <a:pt x="835" y="23"/>
                    <a:pt x="835" y="23"/>
                  </a:cubicBezTo>
                  <a:cubicBezTo>
                    <a:pt x="649" y="23"/>
                    <a:pt x="649" y="23"/>
                    <a:pt x="649" y="23"/>
                  </a:cubicBezTo>
                  <a:cubicBezTo>
                    <a:pt x="649" y="93"/>
                    <a:pt x="649" y="93"/>
                    <a:pt x="649" y="93"/>
                  </a:cubicBezTo>
                  <a:cubicBezTo>
                    <a:pt x="603" y="46"/>
                    <a:pt x="533" y="23"/>
                    <a:pt x="440" y="23"/>
                  </a:cubicBezTo>
                  <a:cubicBezTo>
                    <a:pt x="162" y="0"/>
                    <a:pt x="0" y="208"/>
                    <a:pt x="0" y="464"/>
                  </a:cubicBezTo>
                  <a:cubicBezTo>
                    <a:pt x="0" y="695"/>
                    <a:pt x="162" y="881"/>
                    <a:pt x="440" y="881"/>
                  </a:cubicBezTo>
                  <a:cubicBezTo>
                    <a:pt x="603" y="904"/>
                    <a:pt x="742" y="765"/>
                    <a:pt x="742" y="765"/>
                  </a:cubicBezTo>
                  <a:cubicBezTo>
                    <a:pt x="835" y="881"/>
                    <a:pt x="835" y="881"/>
                    <a:pt x="835" y="881"/>
                  </a:cubicBezTo>
                  <a:cubicBezTo>
                    <a:pt x="950" y="765"/>
                    <a:pt x="950" y="765"/>
                    <a:pt x="950" y="765"/>
                  </a:cubicBezTo>
                  <a:lnTo>
                    <a:pt x="835" y="649"/>
                  </a:lnTo>
                  <a:close/>
                  <a:moveTo>
                    <a:pt x="463" y="718"/>
                  </a:moveTo>
                  <a:lnTo>
                    <a:pt x="463" y="718"/>
                  </a:lnTo>
                  <a:cubicBezTo>
                    <a:pt x="278" y="742"/>
                    <a:pt x="162" y="603"/>
                    <a:pt x="162" y="464"/>
                  </a:cubicBezTo>
                  <a:cubicBezTo>
                    <a:pt x="162" y="301"/>
                    <a:pt x="278" y="162"/>
                    <a:pt x="463" y="185"/>
                  </a:cubicBezTo>
                  <a:cubicBezTo>
                    <a:pt x="556" y="185"/>
                    <a:pt x="626" y="254"/>
                    <a:pt x="649" y="301"/>
                  </a:cubicBezTo>
                  <a:cubicBezTo>
                    <a:pt x="649" y="347"/>
                    <a:pt x="649" y="347"/>
                    <a:pt x="649" y="347"/>
                  </a:cubicBezTo>
                  <a:lnTo>
                    <a:pt x="649" y="347"/>
                  </a:lnTo>
                  <a:cubicBezTo>
                    <a:pt x="649" y="603"/>
                    <a:pt x="649" y="603"/>
                    <a:pt x="649" y="603"/>
                  </a:cubicBezTo>
                  <a:cubicBezTo>
                    <a:pt x="626" y="672"/>
                    <a:pt x="533" y="718"/>
                    <a:pt x="463" y="718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0" name="Freeform 62"/>
            <p:cNvSpPr>
              <a:spLocks noChangeArrowheads="1"/>
            </p:cNvSpPr>
            <p:nvPr/>
          </p:nvSpPr>
          <p:spPr bwMode="auto">
            <a:xfrm>
              <a:off x="2274599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7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50" y="1183"/>
                    <a:pt x="835" y="997"/>
                    <a:pt x="835" y="766"/>
                  </a:cubicBezTo>
                  <a:cubicBezTo>
                    <a:pt x="835" y="510"/>
                    <a:pt x="673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3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7" y="487"/>
                  </a:cubicBezTo>
                  <a:cubicBezTo>
                    <a:pt x="557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1" name="Freeform 63"/>
            <p:cNvSpPr>
              <a:spLocks noChangeArrowheads="1"/>
            </p:cNvSpPr>
            <p:nvPr/>
          </p:nvSpPr>
          <p:spPr bwMode="auto">
            <a:xfrm>
              <a:off x="3246701" y="2660320"/>
              <a:ext cx="205222" cy="289470"/>
            </a:xfrm>
            <a:custGeom>
              <a:avLst/>
              <a:gdLst>
                <a:gd name="T0" fmla="*/ 371 w 836"/>
                <a:gd name="T1" fmla="*/ 1183 h 1184"/>
                <a:gd name="T2" fmla="*/ 371 w 836"/>
                <a:gd name="T3" fmla="*/ 1183 h 1184"/>
                <a:gd name="T4" fmla="*/ 835 w 836"/>
                <a:gd name="T5" fmla="*/ 766 h 1184"/>
                <a:gd name="T6" fmla="*/ 371 w 836"/>
                <a:gd name="T7" fmla="*/ 325 h 1184"/>
                <a:gd name="T8" fmla="*/ 162 w 836"/>
                <a:gd name="T9" fmla="*/ 395 h 1184"/>
                <a:gd name="T10" fmla="*/ 162 w 836"/>
                <a:gd name="T11" fmla="*/ 0 h 1184"/>
                <a:gd name="T12" fmla="*/ 0 w 836"/>
                <a:gd name="T13" fmla="*/ 0 h 1184"/>
                <a:gd name="T14" fmla="*/ 0 w 836"/>
                <a:gd name="T15" fmla="*/ 649 h 1184"/>
                <a:gd name="T16" fmla="*/ 0 w 836"/>
                <a:gd name="T17" fmla="*/ 649 h 1184"/>
                <a:gd name="T18" fmla="*/ 0 w 836"/>
                <a:gd name="T19" fmla="*/ 951 h 1184"/>
                <a:gd name="T20" fmla="*/ 371 w 836"/>
                <a:gd name="T21" fmla="*/ 1183 h 1184"/>
                <a:gd name="T22" fmla="*/ 162 w 836"/>
                <a:gd name="T23" fmla="*/ 905 h 1184"/>
                <a:gd name="T24" fmla="*/ 162 w 836"/>
                <a:gd name="T25" fmla="*/ 905 h 1184"/>
                <a:gd name="T26" fmla="*/ 162 w 836"/>
                <a:gd name="T27" fmla="*/ 649 h 1184"/>
                <a:gd name="T28" fmla="*/ 162 w 836"/>
                <a:gd name="T29" fmla="*/ 649 h 1184"/>
                <a:gd name="T30" fmla="*/ 162 w 836"/>
                <a:gd name="T31" fmla="*/ 603 h 1184"/>
                <a:gd name="T32" fmla="*/ 348 w 836"/>
                <a:gd name="T33" fmla="*/ 487 h 1184"/>
                <a:gd name="T34" fmla="*/ 673 w 836"/>
                <a:gd name="T35" fmla="*/ 766 h 1184"/>
                <a:gd name="T36" fmla="*/ 371 w 836"/>
                <a:gd name="T37" fmla="*/ 1020 h 1184"/>
                <a:gd name="T38" fmla="*/ 162 w 836"/>
                <a:gd name="T39" fmla="*/ 90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371" y="1183"/>
                  </a:moveTo>
                  <a:lnTo>
                    <a:pt x="371" y="1183"/>
                  </a:lnTo>
                  <a:cubicBezTo>
                    <a:pt x="649" y="1183"/>
                    <a:pt x="835" y="997"/>
                    <a:pt x="835" y="766"/>
                  </a:cubicBezTo>
                  <a:cubicBezTo>
                    <a:pt x="835" y="510"/>
                    <a:pt x="649" y="302"/>
                    <a:pt x="371" y="325"/>
                  </a:cubicBezTo>
                  <a:cubicBezTo>
                    <a:pt x="278" y="325"/>
                    <a:pt x="209" y="348"/>
                    <a:pt x="162" y="395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9"/>
                    <a:pt x="0" y="649"/>
                    <a:pt x="0" y="649"/>
                  </a:cubicBezTo>
                  <a:lnTo>
                    <a:pt x="0" y="649"/>
                  </a:lnTo>
                  <a:cubicBezTo>
                    <a:pt x="0" y="951"/>
                    <a:pt x="0" y="951"/>
                    <a:pt x="0" y="951"/>
                  </a:cubicBezTo>
                  <a:cubicBezTo>
                    <a:pt x="0" y="951"/>
                    <a:pt x="92" y="1183"/>
                    <a:pt x="371" y="1183"/>
                  </a:cubicBezTo>
                  <a:close/>
                  <a:moveTo>
                    <a:pt x="162" y="905"/>
                  </a:moveTo>
                  <a:lnTo>
                    <a:pt x="162" y="905"/>
                  </a:lnTo>
                  <a:cubicBezTo>
                    <a:pt x="162" y="649"/>
                    <a:pt x="162" y="649"/>
                    <a:pt x="162" y="649"/>
                  </a:cubicBezTo>
                  <a:lnTo>
                    <a:pt x="162" y="649"/>
                  </a:lnTo>
                  <a:cubicBezTo>
                    <a:pt x="162" y="603"/>
                    <a:pt x="162" y="603"/>
                    <a:pt x="162" y="603"/>
                  </a:cubicBezTo>
                  <a:cubicBezTo>
                    <a:pt x="209" y="556"/>
                    <a:pt x="278" y="487"/>
                    <a:pt x="348" y="487"/>
                  </a:cubicBezTo>
                  <a:cubicBezTo>
                    <a:pt x="556" y="464"/>
                    <a:pt x="673" y="603"/>
                    <a:pt x="673" y="766"/>
                  </a:cubicBezTo>
                  <a:cubicBezTo>
                    <a:pt x="673" y="905"/>
                    <a:pt x="533" y="1044"/>
                    <a:pt x="371" y="1020"/>
                  </a:cubicBezTo>
                  <a:cubicBezTo>
                    <a:pt x="278" y="1020"/>
                    <a:pt x="209" y="974"/>
                    <a:pt x="162" y="90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2" name="Freeform 64"/>
            <p:cNvSpPr>
              <a:spLocks noChangeArrowheads="1"/>
            </p:cNvSpPr>
            <p:nvPr/>
          </p:nvSpPr>
          <p:spPr bwMode="auto">
            <a:xfrm>
              <a:off x="3944455" y="2660320"/>
              <a:ext cx="205222" cy="289470"/>
            </a:xfrm>
            <a:custGeom>
              <a:avLst/>
              <a:gdLst>
                <a:gd name="T0" fmla="*/ 835 w 836"/>
                <a:gd name="T1" fmla="*/ 951 h 1184"/>
                <a:gd name="T2" fmla="*/ 835 w 836"/>
                <a:gd name="T3" fmla="*/ 951 h 1184"/>
                <a:gd name="T4" fmla="*/ 835 w 836"/>
                <a:gd name="T5" fmla="*/ 649 h 1184"/>
                <a:gd name="T6" fmla="*/ 835 w 836"/>
                <a:gd name="T7" fmla="*/ 649 h 1184"/>
                <a:gd name="T8" fmla="*/ 835 w 836"/>
                <a:gd name="T9" fmla="*/ 0 h 1184"/>
                <a:gd name="T10" fmla="*/ 673 w 836"/>
                <a:gd name="T11" fmla="*/ 0 h 1184"/>
                <a:gd name="T12" fmla="*/ 673 w 836"/>
                <a:gd name="T13" fmla="*/ 395 h 1184"/>
                <a:gd name="T14" fmla="*/ 464 w 836"/>
                <a:gd name="T15" fmla="*/ 325 h 1184"/>
                <a:gd name="T16" fmla="*/ 0 w 836"/>
                <a:gd name="T17" fmla="*/ 766 h 1184"/>
                <a:gd name="T18" fmla="*/ 441 w 836"/>
                <a:gd name="T19" fmla="*/ 1183 h 1184"/>
                <a:gd name="T20" fmla="*/ 835 w 836"/>
                <a:gd name="T21" fmla="*/ 951 h 1184"/>
                <a:gd name="T22" fmla="*/ 464 w 836"/>
                <a:gd name="T23" fmla="*/ 1020 h 1184"/>
                <a:gd name="T24" fmla="*/ 464 w 836"/>
                <a:gd name="T25" fmla="*/ 1020 h 1184"/>
                <a:gd name="T26" fmla="*/ 163 w 836"/>
                <a:gd name="T27" fmla="*/ 766 h 1184"/>
                <a:gd name="T28" fmla="*/ 464 w 836"/>
                <a:gd name="T29" fmla="*/ 487 h 1184"/>
                <a:gd name="T30" fmla="*/ 673 w 836"/>
                <a:gd name="T31" fmla="*/ 603 h 1184"/>
                <a:gd name="T32" fmla="*/ 673 w 836"/>
                <a:gd name="T33" fmla="*/ 649 h 1184"/>
                <a:gd name="T34" fmla="*/ 673 w 836"/>
                <a:gd name="T35" fmla="*/ 649 h 1184"/>
                <a:gd name="T36" fmla="*/ 673 w 836"/>
                <a:gd name="T37" fmla="*/ 905 h 1184"/>
                <a:gd name="T38" fmla="*/ 464 w 836"/>
                <a:gd name="T39" fmla="*/ 102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6" h="1184">
                  <a:moveTo>
                    <a:pt x="835" y="951"/>
                  </a:moveTo>
                  <a:lnTo>
                    <a:pt x="835" y="951"/>
                  </a:lnTo>
                  <a:cubicBezTo>
                    <a:pt x="835" y="649"/>
                    <a:pt x="835" y="649"/>
                    <a:pt x="835" y="649"/>
                  </a:cubicBezTo>
                  <a:lnTo>
                    <a:pt x="835" y="649"/>
                  </a:lnTo>
                  <a:cubicBezTo>
                    <a:pt x="835" y="0"/>
                    <a:pt x="835" y="0"/>
                    <a:pt x="835" y="0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73" y="395"/>
                    <a:pt x="673" y="395"/>
                    <a:pt x="673" y="395"/>
                  </a:cubicBezTo>
                  <a:cubicBezTo>
                    <a:pt x="603" y="348"/>
                    <a:pt x="534" y="325"/>
                    <a:pt x="464" y="325"/>
                  </a:cubicBezTo>
                  <a:cubicBezTo>
                    <a:pt x="163" y="302"/>
                    <a:pt x="0" y="510"/>
                    <a:pt x="0" y="766"/>
                  </a:cubicBezTo>
                  <a:cubicBezTo>
                    <a:pt x="0" y="997"/>
                    <a:pt x="163" y="1183"/>
                    <a:pt x="441" y="1183"/>
                  </a:cubicBezTo>
                  <a:cubicBezTo>
                    <a:pt x="743" y="1183"/>
                    <a:pt x="835" y="951"/>
                    <a:pt x="835" y="951"/>
                  </a:cubicBezTo>
                  <a:close/>
                  <a:moveTo>
                    <a:pt x="464" y="1020"/>
                  </a:moveTo>
                  <a:lnTo>
                    <a:pt x="464" y="1020"/>
                  </a:lnTo>
                  <a:cubicBezTo>
                    <a:pt x="279" y="1044"/>
                    <a:pt x="163" y="905"/>
                    <a:pt x="163" y="766"/>
                  </a:cubicBezTo>
                  <a:cubicBezTo>
                    <a:pt x="163" y="603"/>
                    <a:pt x="279" y="464"/>
                    <a:pt x="464" y="487"/>
                  </a:cubicBezTo>
                  <a:cubicBezTo>
                    <a:pt x="557" y="487"/>
                    <a:pt x="627" y="556"/>
                    <a:pt x="673" y="603"/>
                  </a:cubicBezTo>
                  <a:cubicBezTo>
                    <a:pt x="673" y="649"/>
                    <a:pt x="673" y="649"/>
                    <a:pt x="673" y="649"/>
                  </a:cubicBezTo>
                  <a:lnTo>
                    <a:pt x="673" y="649"/>
                  </a:lnTo>
                  <a:cubicBezTo>
                    <a:pt x="673" y="905"/>
                    <a:pt x="673" y="905"/>
                    <a:pt x="673" y="905"/>
                  </a:cubicBezTo>
                  <a:cubicBezTo>
                    <a:pt x="627" y="974"/>
                    <a:pt x="557" y="1020"/>
                    <a:pt x="464" y="102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3" name="Freeform 65"/>
            <p:cNvSpPr>
              <a:spLocks noChangeArrowheads="1"/>
            </p:cNvSpPr>
            <p:nvPr/>
          </p:nvSpPr>
          <p:spPr bwMode="auto">
            <a:xfrm>
              <a:off x="2507903" y="2660320"/>
              <a:ext cx="39965" cy="289470"/>
            </a:xfrm>
            <a:custGeom>
              <a:avLst/>
              <a:gdLst>
                <a:gd name="T0" fmla="*/ 163 w 164"/>
                <a:gd name="T1" fmla="*/ 0 h 1184"/>
                <a:gd name="T2" fmla="*/ 163 w 164"/>
                <a:gd name="T3" fmla="*/ 1183 h 1184"/>
                <a:gd name="T4" fmla="*/ 0 w 164"/>
                <a:gd name="T5" fmla="*/ 1183 h 1184"/>
                <a:gd name="T6" fmla="*/ 0 w 164"/>
                <a:gd name="T7" fmla="*/ 0 h 1184"/>
                <a:gd name="T8" fmla="*/ 163 w 164"/>
                <a:gd name="T9" fmla="*/ 0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184">
                  <a:moveTo>
                    <a:pt x="163" y="0"/>
                  </a:moveTo>
                  <a:lnTo>
                    <a:pt x="163" y="1183"/>
                  </a:lnTo>
                  <a:lnTo>
                    <a:pt x="0" y="1183"/>
                  </a:lnTo>
                  <a:lnTo>
                    <a:pt x="0" y="0"/>
                  </a:lnTo>
                  <a:lnTo>
                    <a:pt x="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4" name="Freeform 66"/>
            <p:cNvSpPr>
              <a:spLocks noChangeArrowheads="1"/>
            </p:cNvSpPr>
            <p:nvPr/>
          </p:nvSpPr>
          <p:spPr bwMode="auto">
            <a:xfrm>
              <a:off x="2813576" y="2740248"/>
              <a:ext cx="187940" cy="210622"/>
            </a:xfrm>
            <a:custGeom>
              <a:avLst/>
              <a:gdLst>
                <a:gd name="T0" fmla="*/ 441 w 768"/>
                <a:gd name="T1" fmla="*/ 858 h 859"/>
                <a:gd name="T2" fmla="*/ 441 w 768"/>
                <a:gd name="T3" fmla="*/ 858 h 859"/>
                <a:gd name="T4" fmla="*/ 0 w 768"/>
                <a:gd name="T5" fmla="*/ 441 h 859"/>
                <a:gd name="T6" fmla="*/ 441 w 768"/>
                <a:gd name="T7" fmla="*/ 0 h 859"/>
                <a:gd name="T8" fmla="*/ 767 w 768"/>
                <a:gd name="T9" fmla="*/ 139 h 859"/>
                <a:gd name="T10" fmla="*/ 650 w 768"/>
                <a:gd name="T11" fmla="*/ 231 h 859"/>
                <a:gd name="T12" fmla="*/ 441 w 768"/>
                <a:gd name="T13" fmla="*/ 162 h 859"/>
                <a:gd name="T14" fmla="*/ 186 w 768"/>
                <a:gd name="T15" fmla="*/ 441 h 859"/>
                <a:gd name="T16" fmla="*/ 441 w 768"/>
                <a:gd name="T17" fmla="*/ 695 h 859"/>
                <a:gd name="T18" fmla="*/ 650 w 768"/>
                <a:gd name="T19" fmla="*/ 603 h 859"/>
                <a:gd name="T20" fmla="*/ 767 w 768"/>
                <a:gd name="T21" fmla="*/ 719 h 859"/>
                <a:gd name="T22" fmla="*/ 441 w 768"/>
                <a:gd name="T23" fmla="*/ 858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8" h="859">
                  <a:moveTo>
                    <a:pt x="441" y="858"/>
                  </a:moveTo>
                  <a:lnTo>
                    <a:pt x="441" y="858"/>
                  </a:lnTo>
                  <a:cubicBezTo>
                    <a:pt x="209" y="858"/>
                    <a:pt x="0" y="672"/>
                    <a:pt x="0" y="441"/>
                  </a:cubicBezTo>
                  <a:cubicBezTo>
                    <a:pt x="0" y="185"/>
                    <a:pt x="209" y="0"/>
                    <a:pt x="441" y="0"/>
                  </a:cubicBezTo>
                  <a:cubicBezTo>
                    <a:pt x="581" y="0"/>
                    <a:pt x="697" y="46"/>
                    <a:pt x="767" y="139"/>
                  </a:cubicBezTo>
                  <a:lnTo>
                    <a:pt x="650" y="231"/>
                  </a:lnTo>
                  <a:cubicBezTo>
                    <a:pt x="627" y="208"/>
                    <a:pt x="534" y="162"/>
                    <a:pt x="441" y="162"/>
                  </a:cubicBezTo>
                  <a:cubicBezTo>
                    <a:pt x="303" y="162"/>
                    <a:pt x="163" y="278"/>
                    <a:pt x="186" y="441"/>
                  </a:cubicBezTo>
                  <a:cubicBezTo>
                    <a:pt x="186" y="580"/>
                    <a:pt x="303" y="695"/>
                    <a:pt x="441" y="695"/>
                  </a:cubicBezTo>
                  <a:cubicBezTo>
                    <a:pt x="534" y="695"/>
                    <a:pt x="627" y="649"/>
                    <a:pt x="650" y="603"/>
                  </a:cubicBezTo>
                  <a:cubicBezTo>
                    <a:pt x="767" y="719"/>
                    <a:pt x="767" y="719"/>
                    <a:pt x="767" y="719"/>
                  </a:cubicBezTo>
                  <a:cubicBezTo>
                    <a:pt x="697" y="812"/>
                    <a:pt x="581" y="858"/>
                    <a:pt x="441" y="8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5" name="Freeform 67"/>
            <p:cNvSpPr>
              <a:spLocks noChangeArrowheads="1"/>
            </p:cNvSpPr>
            <p:nvPr/>
          </p:nvSpPr>
          <p:spPr bwMode="auto">
            <a:xfrm>
              <a:off x="3712230" y="2740248"/>
              <a:ext cx="227904" cy="216023"/>
            </a:xfrm>
            <a:custGeom>
              <a:avLst/>
              <a:gdLst>
                <a:gd name="T0" fmla="*/ 441 w 929"/>
                <a:gd name="T1" fmla="*/ 695 h 882"/>
                <a:gd name="T2" fmla="*/ 441 w 929"/>
                <a:gd name="T3" fmla="*/ 695 h 882"/>
                <a:gd name="T4" fmla="*/ 650 w 929"/>
                <a:gd name="T5" fmla="*/ 626 h 882"/>
                <a:gd name="T6" fmla="*/ 650 w 929"/>
                <a:gd name="T7" fmla="*/ 0 h 882"/>
                <a:gd name="T8" fmla="*/ 812 w 929"/>
                <a:gd name="T9" fmla="*/ 0 h 882"/>
                <a:gd name="T10" fmla="*/ 812 w 929"/>
                <a:gd name="T11" fmla="*/ 626 h 882"/>
                <a:gd name="T12" fmla="*/ 928 w 929"/>
                <a:gd name="T13" fmla="*/ 742 h 882"/>
                <a:gd name="T14" fmla="*/ 812 w 929"/>
                <a:gd name="T15" fmla="*/ 858 h 882"/>
                <a:gd name="T16" fmla="*/ 743 w 929"/>
                <a:gd name="T17" fmla="*/ 765 h 882"/>
                <a:gd name="T18" fmla="*/ 441 w 929"/>
                <a:gd name="T19" fmla="*/ 881 h 882"/>
                <a:gd name="T20" fmla="*/ 0 w 929"/>
                <a:gd name="T21" fmla="*/ 417 h 882"/>
                <a:gd name="T22" fmla="*/ 0 w 929"/>
                <a:gd name="T23" fmla="*/ 0 h 882"/>
                <a:gd name="T24" fmla="*/ 163 w 929"/>
                <a:gd name="T25" fmla="*/ 0 h 882"/>
                <a:gd name="T26" fmla="*/ 163 w 929"/>
                <a:gd name="T27" fmla="*/ 417 h 882"/>
                <a:gd name="T28" fmla="*/ 441 w 929"/>
                <a:gd name="T29" fmla="*/ 695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9" h="882">
                  <a:moveTo>
                    <a:pt x="441" y="695"/>
                  </a:moveTo>
                  <a:lnTo>
                    <a:pt x="441" y="695"/>
                  </a:lnTo>
                  <a:cubicBezTo>
                    <a:pt x="534" y="695"/>
                    <a:pt x="603" y="649"/>
                    <a:pt x="650" y="626"/>
                  </a:cubicBezTo>
                  <a:cubicBezTo>
                    <a:pt x="650" y="0"/>
                    <a:pt x="650" y="0"/>
                    <a:pt x="650" y="0"/>
                  </a:cubicBezTo>
                  <a:lnTo>
                    <a:pt x="812" y="0"/>
                  </a:lnTo>
                  <a:cubicBezTo>
                    <a:pt x="812" y="626"/>
                    <a:pt x="812" y="626"/>
                    <a:pt x="812" y="626"/>
                  </a:cubicBezTo>
                  <a:cubicBezTo>
                    <a:pt x="928" y="742"/>
                    <a:pt x="928" y="742"/>
                    <a:pt x="928" y="742"/>
                  </a:cubicBezTo>
                  <a:cubicBezTo>
                    <a:pt x="812" y="858"/>
                    <a:pt x="812" y="858"/>
                    <a:pt x="812" y="858"/>
                  </a:cubicBezTo>
                  <a:cubicBezTo>
                    <a:pt x="743" y="765"/>
                    <a:pt x="743" y="765"/>
                    <a:pt x="743" y="765"/>
                  </a:cubicBezTo>
                  <a:cubicBezTo>
                    <a:pt x="743" y="765"/>
                    <a:pt x="627" y="881"/>
                    <a:pt x="441" y="881"/>
                  </a:cubicBezTo>
                  <a:cubicBezTo>
                    <a:pt x="163" y="881"/>
                    <a:pt x="0" y="626"/>
                    <a:pt x="0" y="4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417"/>
                    <a:pt x="163" y="417"/>
                    <a:pt x="163" y="417"/>
                  </a:cubicBezTo>
                  <a:cubicBezTo>
                    <a:pt x="163" y="534"/>
                    <a:pt x="256" y="695"/>
                    <a:pt x="441" y="6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6" name="Freeform 68"/>
            <p:cNvSpPr>
              <a:spLocks noChangeArrowheads="1"/>
            </p:cNvSpPr>
            <p:nvPr/>
          </p:nvSpPr>
          <p:spPr bwMode="auto">
            <a:xfrm>
              <a:off x="3030679" y="2654919"/>
              <a:ext cx="45365" cy="295951"/>
            </a:xfrm>
            <a:custGeom>
              <a:avLst/>
              <a:gdLst>
                <a:gd name="T0" fmla="*/ 0 w 187"/>
                <a:gd name="T1" fmla="*/ 0 h 1207"/>
                <a:gd name="T2" fmla="*/ 0 w 187"/>
                <a:gd name="T3" fmla="*/ 1206 h 1207"/>
                <a:gd name="T4" fmla="*/ 186 w 187"/>
                <a:gd name="T5" fmla="*/ 1206 h 1207"/>
                <a:gd name="T6" fmla="*/ 186 w 187"/>
                <a:gd name="T7" fmla="*/ 0 h 1207"/>
                <a:gd name="T8" fmla="*/ 0 w 187"/>
                <a:gd name="T9" fmla="*/ 0 h 1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207">
                  <a:moveTo>
                    <a:pt x="0" y="0"/>
                  </a:moveTo>
                  <a:lnTo>
                    <a:pt x="0" y="1206"/>
                  </a:lnTo>
                  <a:lnTo>
                    <a:pt x="186" y="1206"/>
                  </a:lnTo>
                  <a:lnTo>
                    <a:pt x="18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7" name="Freeform 69"/>
            <p:cNvSpPr>
              <a:spLocks noChangeArrowheads="1"/>
            </p:cNvSpPr>
            <p:nvPr/>
          </p:nvSpPr>
          <p:spPr bwMode="auto">
            <a:xfrm>
              <a:off x="3081445" y="2740248"/>
              <a:ext cx="153376" cy="210622"/>
            </a:xfrm>
            <a:custGeom>
              <a:avLst/>
              <a:gdLst>
                <a:gd name="T0" fmla="*/ 371 w 628"/>
                <a:gd name="T1" fmla="*/ 0 h 859"/>
                <a:gd name="T2" fmla="*/ 603 w 628"/>
                <a:gd name="T3" fmla="*/ 0 h 859"/>
                <a:gd name="T4" fmla="*/ 209 w 628"/>
                <a:gd name="T5" fmla="*/ 441 h 859"/>
                <a:gd name="T6" fmla="*/ 627 w 628"/>
                <a:gd name="T7" fmla="*/ 858 h 859"/>
                <a:gd name="T8" fmla="*/ 394 w 628"/>
                <a:gd name="T9" fmla="*/ 858 h 859"/>
                <a:gd name="T10" fmla="*/ 0 w 628"/>
                <a:gd name="T11" fmla="*/ 441 h 859"/>
                <a:gd name="T12" fmla="*/ 371 w 628"/>
                <a:gd name="T13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8" h="859">
                  <a:moveTo>
                    <a:pt x="371" y="0"/>
                  </a:moveTo>
                  <a:lnTo>
                    <a:pt x="603" y="0"/>
                  </a:lnTo>
                  <a:lnTo>
                    <a:pt x="209" y="441"/>
                  </a:lnTo>
                  <a:lnTo>
                    <a:pt x="627" y="858"/>
                  </a:lnTo>
                  <a:lnTo>
                    <a:pt x="394" y="858"/>
                  </a:lnTo>
                  <a:lnTo>
                    <a:pt x="0" y="441"/>
                  </a:lnTo>
                  <a:lnTo>
                    <a:pt x="37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38" name="Freeform 70"/>
            <p:cNvSpPr>
              <a:spLocks noChangeArrowheads="1"/>
            </p:cNvSpPr>
            <p:nvPr/>
          </p:nvSpPr>
          <p:spPr bwMode="auto">
            <a:xfrm>
              <a:off x="4166958" y="2660320"/>
              <a:ext cx="51845" cy="45365"/>
            </a:xfrm>
            <a:custGeom>
              <a:avLst/>
              <a:gdLst>
                <a:gd name="T0" fmla="*/ 116 w 210"/>
                <a:gd name="T1" fmla="*/ 0 h 186"/>
                <a:gd name="T2" fmla="*/ 116 w 210"/>
                <a:gd name="T3" fmla="*/ 0 h 186"/>
                <a:gd name="T4" fmla="*/ 209 w 210"/>
                <a:gd name="T5" fmla="*/ 92 h 186"/>
                <a:gd name="T6" fmla="*/ 116 w 210"/>
                <a:gd name="T7" fmla="*/ 185 h 186"/>
                <a:gd name="T8" fmla="*/ 0 w 210"/>
                <a:gd name="T9" fmla="*/ 92 h 186"/>
                <a:gd name="T10" fmla="*/ 116 w 210"/>
                <a:gd name="T11" fmla="*/ 0 h 186"/>
                <a:gd name="T12" fmla="*/ 116 w 210"/>
                <a:gd name="T13" fmla="*/ 162 h 186"/>
                <a:gd name="T14" fmla="*/ 116 w 210"/>
                <a:gd name="T15" fmla="*/ 162 h 186"/>
                <a:gd name="T16" fmla="*/ 186 w 210"/>
                <a:gd name="T17" fmla="*/ 92 h 186"/>
                <a:gd name="T18" fmla="*/ 116 w 210"/>
                <a:gd name="T19" fmla="*/ 0 h 186"/>
                <a:gd name="T20" fmla="*/ 23 w 210"/>
                <a:gd name="T21" fmla="*/ 92 h 186"/>
                <a:gd name="T22" fmla="*/ 116 w 210"/>
                <a:gd name="T23" fmla="*/ 162 h 186"/>
                <a:gd name="T24" fmla="*/ 70 w 210"/>
                <a:gd name="T25" fmla="*/ 23 h 186"/>
                <a:gd name="T26" fmla="*/ 70 w 210"/>
                <a:gd name="T27" fmla="*/ 23 h 186"/>
                <a:gd name="T28" fmla="*/ 116 w 210"/>
                <a:gd name="T29" fmla="*/ 23 h 186"/>
                <a:gd name="T30" fmla="*/ 163 w 210"/>
                <a:gd name="T31" fmla="*/ 69 h 186"/>
                <a:gd name="T32" fmla="*/ 116 w 210"/>
                <a:gd name="T33" fmla="*/ 92 h 186"/>
                <a:gd name="T34" fmla="*/ 163 w 210"/>
                <a:gd name="T35" fmla="*/ 139 h 186"/>
                <a:gd name="T36" fmla="*/ 139 w 210"/>
                <a:gd name="T37" fmla="*/ 139 h 186"/>
                <a:gd name="T38" fmla="*/ 116 w 210"/>
                <a:gd name="T39" fmla="*/ 92 h 186"/>
                <a:gd name="T40" fmla="*/ 93 w 210"/>
                <a:gd name="T41" fmla="*/ 92 h 186"/>
                <a:gd name="T42" fmla="*/ 93 w 210"/>
                <a:gd name="T43" fmla="*/ 139 h 186"/>
                <a:gd name="T44" fmla="*/ 70 w 210"/>
                <a:gd name="T45" fmla="*/ 139 h 186"/>
                <a:gd name="T46" fmla="*/ 70 w 210"/>
                <a:gd name="T47" fmla="*/ 23 h 186"/>
                <a:gd name="T48" fmla="*/ 93 w 210"/>
                <a:gd name="T49" fmla="*/ 69 h 186"/>
                <a:gd name="T50" fmla="*/ 93 w 210"/>
                <a:gd name="T51" fmla="*/ 69 h 186"/>
                <a:gd name="T52" fmla="*/ 116 w 210"/>
                <a:gd name="T53" fmla="*/ 69 h 186"/>
                <a:gd name="T54" fmla="*/ 139 w 210"/>
                <a:gd name="T55" fmla="*/ 69 h 186"/>
                <a:gd name="T56" fmla="*/ 116 w 210"/>
                <a:gd name="T57" fmla="*/ 46 h 186"/>
                <a:gd name="T58" fmla="*/ 93 w 210"/>
                <a:gd name="T59" fmla="*/ 46 h 186"/>
                <a:gd name="T60" fmla="*/ 93 w 210"/>
                <a:gd name="T61" fmla="*/ 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0" h="186">
                  <a:moveTo>
                    <a:pt x="116" y="0"/>
                  </a:moveTo>
                  <a:lnTo>
                    <a:pt x="116" y="0"/>
                  </a:lnTo>
                  <a:cubicBezTo>
                    <a:pt x="163" y="0"/>
                    <a:pt x="209" y="23"/>
                    <a:pt x="209" y="92"/>
                  </a:cubicBezTo>
                  <a:cubicBezTo>
                    <a:pt x="209" y="139"/>
                    <a:pt x="163" y="185"/>
                    <a:pt x="116" y="185"/>
                  </a:cubicBezTo>
                  <a:cubicBezTo>
                    <a:pt x="46" y="185"/>
                    <a:pt x="0" y="139"/>
                    <a:pt x="0" y="92"/>
                  </a:cubicBezTo>
                  <a:cubicBezTo>
                    <a:pt x="0" y="23"/>
                    <a:pt x="46" y="0"/>
                    <a:pt x="116" y="0"/>
                  </a:cubicBezTo>
                  <a:close/>
                  <a:moveTo>
                    <a:pt x="116" y="162"/>
                  </a:moveTo>
                  <a:lnTo>
                    <a:pt x="116" y="162"/>
                  </a:lnTo>
                  <a:cubicBezTo>
                    <a:pt x="163" y="162"/>
                    <a:pt x="186" y="139"/>
                    <a:pt x="186" y="92"/>
                  </a:cubicBezTo>
                  <a:cubicBezTo>
                    <a:pt x="186" y="46"/>
                    <a:pt x="163" y="0"/>
                    <a:pt x="116" y="0"/>
                  </a:cubicBezTo>
                  <a:cubicBezTo>
                    <a:pt x="70" y="0"/>
                    <a:pt x="23" y="46"/>
                    <a:pt x="23" y="92"/>
                  </a:cubicBezTo>
                  <a:cubicBezTo>
                    <a:pt x="23" y="139"/>
                    <a:pt x="70" y="162"/>
                    <a:pt x="116" y="162"/>
                  </a:cubicBezTo>
                  <a:close/>
                  <a:moveTo>
                    <a:pt x="70" y="23"/>
                  </a:moveTo>
                  <a:lnTo>
                    <a:pt x="70" y="23"/>
                  </a:lnTo>
                  <a:cubicBezTo>
                    <a:pt x="116" y="23"/>
                    <a:pt x="116" y="23"/>
                    <a:pt x="116" y="23"/>
                  </a:cubicBezTo>
                  <a:cubicBezTo>
                    <a:pt x="139" y="23"/>
                    <a:pt x="163" y="46"/>
                    <a:pt x="163" y="69"/>
                  </a:cubicBezTo>
                  <a:cubicBezTo>
                    <a:pt x="163" y="92"/>
                    <a:pt x="139" y="92"/>
                    <a:pt x="116" y="92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39" y="139"/>
                    <a:pt x="139" y="139"/>
                    <a:pt x="139" y="139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93" y="92"/>
                    <a:pt x="93" y="92"/>
                    <a:pt x="93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70" y="139"/>
                    <a:pt x="70" y="139"/>
                    <a:pt x="70" y="139"/>
                  </a:cubicBezTo>
                  <a:lnTo>
                    <a:pt x="70" y="23"/>
                  </a:lnTo>
                  <a:close/>
                  <a:moveTo>
                    <a:pt x="93" y="69"/>
                  </a:moveTo>
                  <a:lnTo>
                    <a:pt x="93" y="69"/>
                  </a:lnTo>
                  <a:cubicBezTo>
                    <a:pt x="116" y="69"/>
                    <a:pt x="116" y="69"/>
                    <a:pt x="116" y="69"/>
                  </a:cubicBezTo>
                  <a:lnTo>
                    <a:pt x="139" y="69"/>
                  </a:lnTo>
                  <a:cubicBezTo>
                    <a:pt x="139" y="46"/>
                    <a:pt x="116" y="46"/>
                    <a:pt x="116" y="46"/>
                  </a:cubicBezTo>
                  <a:cubicBezTo>
                    <a:pt x="93" y="46"/>
                    <a:pt x="93" y="46"/>
                    <a:pt x="93" y="46"/>
                  </a:cubicBezTo>
                  <a:lnTo>
                    <a:pt x="93" y="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4" y="4774503"/>
            <a:ext cx="9144000" cy="368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4" y="4875981"/>
            <a:ext cx="1173023" cy="178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91" y="4901381"/>
            <a:ext cx="4658678" cy="1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3" r:id="rId3"/>
    <p:sldLayoutId id="2147483771" r:id="rId4"/>
    <p:sldLayoutId id="2147483774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3427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399" b="0" i="0" kern="1200" cap="none" spc="15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2pPr>
      <a:lvl3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3pPr>
      <a:lvl4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4pPr>
      <a:lvl5pPr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5pPr>
      <a:lvl6pPr marL="342789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6pPr>
      <a:lvl7pPr marL="685577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7pPr>
      <a:lvl8pPr marL="1028366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8pPr>
      <a:lvl9pPr marL="1371154" algn="l" defTabSz="342789" rtl="0" fontAlgn="base">
        <a:spcBef>
          <a:spcPct val="0"/>
        </a:spcBef>
        <a:spcAft>
          <a:spcPct val="0"/>
        </a:spcAft>
        <a:defRPr sz="1949" b="1">
          <a:solidFill>
            <a:srgbClr val="5BAC35"/>
          </a:solidFill>
          <a:latin typeface="Arial Narrow" pitchFamily="34" charset="0"/>
        </a:defRPr>
      </a:lvl9pPr>
    </p:titleStyle>
    <p:bodyStyle>
      <a:lvl1pPr marL="182821" indent="-182821" algn="l" defTabSz="342789" rtl="0" fontAlgn="base">
        <a:spcBef>
          <a:spcPts val="1200"/>
        </a:spcBef>
        <a:spcAft>
          <a:spcPct val="0"/>
        </a:spcAft>
        <a:buSzPct val="90000"/>
        <a:buFontTx/>
        <a:buBlip>
          <a:blip r:embed="rId11"/>
        </a:buBlip>
        <a:defRPr sz="1499" kern="1200">
          <a:solidFill>
            <a:srgbClr val="6B6F71"/>
          </a:solidFill>
          <a:latin typeface="Arial"/>
          <a:ea typeface="+mn-ea"/>
          <a:cs typeface="Arial"/>
        </a:defRPr>
      </a:lvl1pPr>
      <a:lvl2pPr marL="365642" indent="-182821" algn="l" defTabSz="342789" rtl="0" fontAlgn="base">
        <a:spcBef>
          <a:spcPts val="225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200" kern="1200">
          <a:solidFill>
            <a:srgbClr val="6B6F71"/>
          </a:solidFill>
          <a:latin typeface="Arial"/>
          <a:ea typeface="+mn-ea"/>
          <a:cs typeface="Arial"/>
        </a:defRPr>
      </a:lvl2pPr>
      <a:lvl3pPr marL="548462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599" kern="1200">
          <a:solidFill>
            <a:srgbClr val="6B6F71"/>
          </a:solidFill>
          <a:latin typeface="Arial"/>
          <a:ea typeface="+mn-ea"/>
          <a:cs typeface="Arial"/>
        </a:defRPr>
      </a:lvl3pPr>
      <a:lvl4pPr marL="731282" indent="-182821" algn="l" defTabSz="342789" rtl="0" fontAlgn="base">
        <a:spcBef>
          <a:spcPts val="600"/>
        </a:spcBef>
        <a:spcAft>
          <a:spcPct val="0"/>
        </a:spcAft>
        <a:buSzPct val="100000"/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4pPr>
      <a:lvl5pPr marL="914103" indent="-182821" algn="l" defTabSz="342789" rtl="0" fontAlgn="base">
        <a:spcBef>
          <a:spcPts val="600"/>
        </a:spcBef>
        <a:spcAft>
          <a:spcPct val="0"/>
        </a:spcAft>
        <a:buFont typeface="Arial"/>
        <a:buChar char="•"/>
        <a:defRPr sz="1400" kern="1200">
          <a:solidFill>
            <a:srgbClr val="6B6F71"/>
          </a:solidFill>
          <a:latin typeface="Arial"/>
          <a:ea typeface="+mn-ea"/>
          <a:cs typeface="Arial"/>
        </a:defRPr>
      </a:lvl5pPr>
      <a:lvl6pPr marL="1885337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4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3" indent="-171394" algn="l" defTabSz="342789" rtl="0" eaLnBrk="1" latinLnBrk="0" hangingPunct="1">
        <a:spcBef>
          <a:spcPct val="20000"/>
        </a:spcBef>
        <a:buFont typeface="Arial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4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0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09" algn="l" defTabSz="34278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bestfriends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14757"/>
          <a:stretch/>
        </p:blipFill>
        <p:spPr>
          <a:xfrm>
            <a:off x="1" y="0"/>
            <a:ext cx="9121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14E02E-6D1E-4246-A9C0-BE3EC8B5938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928FE9-8EE1-4DB8-B7C4-E61A0FAC986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090307" cy="3252652"/>
          </a:xfrm>
        </p:spPr>
        <p:txBody>
          <a:bodyPr/>
          <a:lstStyle/>
          <a:p>
            <a:r>
              <a:rPr lang="en-US" dirty="0"/>
              <a:t>Modular implementation of each new system</a:t>
            </a:r>
          </a:p>
          <a:p>
            <a:r>
              <a:rPr lang="en-US" dirty="0"/>
              <a:t>Consistent business rules for all processes</a:t>
            </a:r>
          </a:p>
          <a:p>
            <a:pPr lvl="1"/>
            <a:r>
              <a:rPr lang="en-US" sz="1400" dirty="0"/>
              <a:t>Primarily Constituents and Revenue</a:t>
            </a:r>
          </a:p>
          <a:p>
            <a:r>
              <a:rPr lang="en-US" dirty="0"/>
              <a:t>Provides the ability to clean the data</a:t>
            </a:r>
          </a:p>
          <a:p>
            <a:r>
              <a:rPr lang="en-US" dirty="0"/>
              <a:t>Ability to audit incoming and outgoing data</a:t>
            </a:r>
          </a:p>
          <a:p>
            <a:r>
              <a:rPr lang="en-US" dirty="0"/>
              <a:t>Separation of Data Acquisition and CRM Insertion gives increased reliability</a:t>
            </a:r>
          </a:p>
          <a:p>
            <a:pPr lvl="1"/>
            <a:r>
              <a:rPr lang="en-US" sz="1400" dirty="0"/>
              <a:t>One operation not dependent on the 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1273627"/>
            <a:ext cx="4443321" cy="28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998762-52A1-4C0A-B972-4B633F77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9" y="-1"/>
            <a:ext cx="7860821" cy="47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F6BC73-AE5C-4CED-B06F-B9226814A6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Constituent</a:t>
            </a:r>
            <a:r>
              <a:rPr lang="en-US" baseline="0" dirty="0"/>
              <a:t> Import (The big kahuna)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2012E70-658A-4E87-A6B2-9C97A5208F1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843697" cy="3252652"/>
          </a:xfrm>
        </p:spPr>
        <p:txBody>
          <a:bodyPr/>
          <a:lstStyle/>
          <a:p>
            <a:pPr lvl="0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Linking between the CRM and PCG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1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Each constituent will have a unique alternate id that comes from the data source</a:t>
            </a:r>
          </a:p>
          <a:p>
            <a:pPr lvl="1" rtl="0" eaLnBrk="1" latinLnBrk="0" hangingPunct="1"/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+mn-cs"/>
              </a:rPr>
              <a:t>Each imported item (transaction, booking, timesheet) is assigned a PCG ID by the PCG process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1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CRM Constituent ID and Lookup ID are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+mn-cs"/>
              </a:rPr>
              <a:t>drawn back from the CRM and </a:t>
            </a:r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stored in the PCG</a:t>
            </a:r>
          </a:p>
          <a:p>
            <a:pPr lvl="0" rtl="0" eaLnBrk="1" latinLnBrk="0" hangingPunct="1"/>
            <a:r>
              <a:rPr lang="en-US" sz="1600" dirty="0">
                <a:solidFill>
                  <a:schemeClr val="tx2"/>
                </a:solidFill>
                <a:effectLst/>
              </a:rPr>
              <a:t>Use Out</a:t>
            </a:r>
            <a:r>
              <a:rPr lang="en-US" sz="1600" baseline="0" dirty="0">
                <a:solidFill>
                  <a:schemeClr val="tx2"/>
                </a:solidFill>
                <a:effectLst/>
              </a:rPr>
              <a:t> of the box SPs as much as possible</a:t>
            </a:r>
          </a:p>
          <a:p>
            <a:pPr lvl="1" rtl="0" eaLnBrk="1" latinLnBrk="0" hangingPunct="1"/>
            <a:r>
              <a:rPr lang="en-US" sz="1600" dirty="0">
                <a:solidFill>
                  <a:schemeClr val="tx2"/>
                </a:solidFill>
                <a:effectLst/>
              </a:rPr>
              <a:t>Ensure we don’t miss anything</a:t>
            </a:r>
          </a:p>
          <a:p>
            <a:pPr lvl="1" rtl="0" eaLnBrk="1" latinLnBrk="0" hangingPunct="1"/>
            <a:r>
              <a:rPr lang="en-US" sz="1600" dirty="0">
                <a:solidFill>
                  <a:schemeClr val="tx2"/>
                </a:solidFill>
                <a:effectLst/>
              </a:rPr>
              <a:t>Stay on the upgrade path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70" y="1273628"/>
            <a:ext cx="3392942" cy="33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473466" cy="3252652"/>
          </a:xfrm>
        </p:spPr>
        <p:txBody>
          <a:bodyPr/>
          <a:lstStyle/>
          <a:p>
            <a:pPr lvl="1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Process all constituents with no CRM Constituent ID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1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Attempt to match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1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Three code paths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2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Matched – Update</a:t>
            </a:r>
            <a:r>
              <a:rPr lang="en-US" sz="1600" kern="1200" baseline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 or add new contact info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2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Not matched – Create new constituent</a:t>
            </a:r>
            <a:endParaRPr lang="en-US" sz="1600" dirty="0">
              <a:solidFill>
                <a:schemeClr val="tx2"/>
              </a:solidFill>
              <a:effectLst/>
            </a:endParaRPr>
          </a:p>
          <a:p>
            <a:pPr lvl="2" rtl="0" eaLnBrk="1" latinLnBrk="0" hangingPunct="1"/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Unsure</a:t>
            </a:r>
            <a:r>
              <a:rPr lang="en-US" sz="1600" kern="1200" baseline="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 – Se</a:t>
            </a:r>
            <a:r>
              <a:rPr lang="en-US" sz="16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nd to batch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rtl="0" eaLnBrk="1" latinLnBrk="0" hangingPunct="1"/>
            <a:r>
              <a:rPr lang="en-US" sz="2400" kern="1200" dirty="0" err="1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Psuedo</a:t>
            </a:r>
            <a:r>
              <a:rPr lang="en-US" sz="2400" kern="12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+mn-cs"/>
              </a:rPr>
              <a:t>-code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54" y="1273628"/>
            <a:ext cx="3291872" cy="32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1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958A22-0B23-495A-9480-9C2A1014972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Constituent</a:t>
            </a:r>
            <a:r>
              <a:rPr lang="en-US" baseline="0" dirty="0"/>
              <a:t> Import </a:t>
            </a:r>
            <a:r>
              <a:rPr lang="en-US" dirty="0"/>
              <a:t>Batch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9F9D27D-9EF5-4073-9F22-C101B27E805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3989415" cy="3252652"/>
          </a:xfrm>
        </p:spPr>
        <p:txBody>
          <a:bodyPr/>
          <a:lstStyle/>
          <a:p>
            <a:pPr marL="182821" marR="0" lvl="0" indent="-182821" algn="l" defTabSz="342789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Pct val="90000"/>
              <a:buFontTx/>
              <a:buBlip>
                <a:blip r:embed="rId3"/>
              </a:buBlip>
              <a:tabLst/>
              <a:defRPr/>
            </a:pPr>
            <a:r>
              <a:rPr lang="en-US" sz="1499" kern="1200" dirty="0">
                <a:solidFill>
                  <a:srgbClr val="6B6F71"/>
                </a:solidFill>
                <a:effectLst/>
                <a:latin typeface="Arial"/>
                <a:ea typeface="+mn-ea"/>
                <a:cs typeface="Arial"/>
              </a:rPr>
              <a:t>Create a constituent import batch</a:t>
            </a:r>
            <a:endParaRPr lang="en-US" sz="1499" dirty="0">
              <a:effectLst/>
            </a:endParaRPr>
          </a:p>
          <a:p>
            <a:pPr lvl="0"/>
            <a:r>
              <a:rPr lang="en-US" baseline="0" dirty="0"/>
              <a:t>Automatically run import process</a:t>
            </a:r>
          </a:p>
          <a:p>
            <a:pPr lvl="0"/>
            <a:r>
              <a:rPr lang="en-US" baseline="0" dirty="0"/>
              <a:t>Batch</a:t>
            </a:r>
            <a:r>
              <a:rPr lang="en-US" dirty="0"/>
              <a:t> is p</a:t>
            </a:r>
            <a:r>
              <a:rPr lang="en-US" baseline="0" dirty="0"/>
              <a:t>rocessed by </a:t>
            </a:r>
            <a:r>
              <a:rPr lang="en-US" dirty="0"/>
              <a:t>Donor Services</a:t>
            </a:r>
            <a:endParaRPr lang="en-US" baseline="0" dirty="0"/>
          </a:p>
          <a:p>
            <a:pPr lvl="0"/>
            <a:r>
              <a:rPr lang="en-US" baseline="0" dirty="0"/>
              <a:t>Link constituents via alternate IDs</a:t>
            </a:r>
          </a:p>
          <a:p>
            <a:pPr lvl="0"/>
            <a:r>
              <a:rPr lang="en-US" dirty="0"/>
              <a:t>Next run of Business Process links Batched Constituents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15" y="1273628"/>
            <a:ext cx="4423065" cy="28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Run</a:t>
            </a:r>
            <a:r>
              <a:rPr lang="en-US" baseline="0" dirty="0"/>
              <a:t> other processes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2BAB494-F705-4C7E-BFA7-6EF05573F79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270286" cy="3252652"/>
          </a:xfrm>
        </p:spPr>
        <p:txBody>
          <a:bodyPr/>
          <a:lstStyle/>
          <a:p>
            <a:r>
              <a:rPr lang="en-US" sz="1600" dirty="0"/>
              <a:t>CRM</a:t>
            </a:r>
            <a:r>
              <a:rPr lang="en-US" sz="1600" baseline="0" dirty="0"/>
              <a:t> Constituent ID and PCG ID are used to link the 3</a:t>
            </a:r>
            <a:r>
              <a:rPr lang="en-US" sz="1600" baseline="30000" dirty="0"/>
              <a:t>rd</a:t>
            </a:r>
            <a:r>
              <a:rPr lang="en-US" sz="1600" baseline="0" dirty="0"/>
              <a:t> party data</a:t>
            </a:r>
          </a:p>
          <a:p>
            <a:r>
              <a:rPr lang="en-US" sz="1600" baseline="0" dirty="0"/>
              <a:t>Custom process adds data</a:t>
            </a:r>
          </a:p>
          <a:p>
            <a:pPr lvl="1"/>
            <a:r>
              <a:rPr lang="en-US" sz="1400" dirty="0"/>
              <a:t>Checkfront adds</a:t>
            </a:r>
            <a:r>
              <a:rPr lang="en-US" sz="1400" baseline="0" dirty="0"/>
              <a:t> booking to a custom table that includes a custom List Builder</a:t>
            </a:r>
          </a:p>
          <a:p>
            <a:pPr lvl="1"/>
            <a:r>
              <a:rPr lang="en-US" sz="1400" baseline="0" dirty="0"/>
              <a:t>Digital Cheetah adds new volunteers and timesheets</a:t>
            </a:r>
          </a:p>
          <a:p>
            <a:pPr lvl="1"/>
            <a:r>
              <a:rPr lang="en-US" sz="1400" baseline="0" dirty="0"/>
              <a:t>Revenue adds revenue</a:t>
            </a:r>
          </a:p>
          <a:p>
            <a:pPr lvl="1"/>
            <a:r>
              <a:rPr lang="en-US" sz="1400" baseline="0" dirty="0" err="1"/>
              <a:t>Etc</a:t>
            </a:r>
            <a:endParaRPr lang="en-US" sz="1400" baseline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86" y="1273628"/>
            <a:ext cx="4233498" cy="273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9C833E-7FC0-44CA-B247-835E82D218B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baseline="0" dirty="0"/>
              <a:t> &amp; 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CDC6D86-4CC9-4441-8CE2-64FFC0A3023B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1800" dirty="0"/>
              <a:t>What questions can we answer?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D93DF1-AB75-4F49-BD8B-1A4BC82F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797" y="1167007"/>
            <a:ext cx="3114286" cy="31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890" y="4297325"/>
            <a:ext cx="2209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B8634"/>
                </a:solidFill>
              </a:rPr>
              <a:t>www.bestfriends.org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3872783"/>
            <a:ext cx="10477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31" y="8713"/>
            <a:ext cx="9141618" cy="5142161"/>
          </a:xfrm>
          <a:prstGeom prst="rect">
            <a:avLst/>
          </a:prstGeom>
        </p:spPr>
      </p:pic>
      <p:pic>
        <p:nvPicPr>
          <p:cNvPr id="1689" name="green mas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" y="2565"/>
            <a:ext cx="9141618" cy="5142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20" b="61342"/>
          <a:stretch/>
        </p:blipFill>
        <p:spPr>
          <a:xfrm rot="2700000">
            <a:off x="7906423" y="4677391"/>
            <a:ext cx="999980" cy="9803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34368" y="2111980"/>
            <a:ext cx="3942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6668" y="3425252"/>
            <a:ext cx="35253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Karl Ruetz:  	karlr@bestfriends.org</a:t>
            </a:r>
          </a:p>
          <a:p>
            <a:r>
              <a:rPr lang="en-US" dirty="0">
                <a:solidFill>
                  <a:schemeClr val="bg1"/>
                </a:solidFill>
              </a:rPr>
              <a:t>Nik </a:t>
            </a:r>
            <a:r>
              <a:rPr lang="en-US" dirty="0" err="1">
                <a:solidFill>
                  <a:schemeClr val="bg1"/>
                </a:solidFill>
              </a:rPr>
              <a:t>Gavalas</a:t>
            </a:r>
            <a:r>
              <a:rPr lang="en-US" dirty="0">
                <a:solidFill>
                  <a:schemeClr val="bg1"/>
                </a:solidFill>
              </a:rPr>
              <a:t>:  	nikolasg@bestfriends.org</a:t>
            </a:r>
          </a:p>
        </p:txBody>
      </p:sp>
    </p:spTree>
    <p:extLst>
      <p:ext uri="{BB962C8B-B14F-4D97-AF65-F5344CB8AC3E}">
        <p14:creationId xmlns:p14="http://schemas.microsoft.com/office/powerpoint/2010/main" val="3248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" t="925" r="6397" b="4843"/>
          <a:stretch/>
        </p:blipFill>
        <p:spPr>
          <a:xfrm>
            <a:off x="3174" y="9525"/>
            <a:ext cx="1544247" cy="149927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5298" y="2564942"/>
            <a:ext cx="5584031" cy="302285"/>
          </a:xfrm>
        </p:spPr>
        <p:txBody>
          <a:bodyPr/>
          <a:lstStyle/>
          <a:p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Nikolas </a:t>
            </a:r>
            <a:r>
              <a:rPr lang="en-US" spc="-30" dirty="0" err="1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Gavalas</a:t>
            </a:r>
            <a:r>
              <a:rPr lang="en-US" spc="-3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and Karl Ruetz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75297" y="1798652"/>
            <a:ext cx="6024809" cy="6371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BFAS Partner Connectivity Gateway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21" y="-1504685"/>
            <a:ext cx="1997400" cy="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7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B163BF-5DCB-42B1-BFED-92E89345249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Best Friends Animal Society (</a:t>
            </a:r>
            <a:r>
              <a:rPr lang="en-US" dirty="0">
                <a:hlinkClick r:id="rId3" action="ppaction://hlinkfile"/>
              </a:rPr>
              <a:t>bestfriends.org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E73F5E-2A7C-4E6E-A418-C65162E0FFD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509135" cy="3252652"/>
          </a:xfrm>
        </p:spPr>
        <p:txBody>
          <a:bodyPr/>
          <a:lstStyle/>
          <a:p>
            <a:r>
              <a:rPr lang="en-US" sz="1400" dirty="0"/>
              <a:t>Who are we</a:t>
            </a:r>
          </a:p>
          <a:p>
            <a:pPr lvl="1"/>
            <a:r>
              <a:rPr lang="en-US" sz="1400" dirty="0"/>
              <a:t>Nation’s largest no-kill sanctuary for companion animals</a:t>
            </a:r>
          </a:p>
          <a:p>
            <a:pPr lvl="1"/>
            <a:r>
              <a:rPr lang="en-US" sz="1400" dirty="0"/>
              <a:t>Building programs to reduce number of animals entering shelters</a:t>
            </a:r>
          </a:p>
          <a:p>
            <a:pPr lvl="1"/>
            <a:r>
              <a:rPr lang="en-US" sz="1400" dirty="0"/>
              <a:t>Over one thousand network partners nationwide</a:t>
            </a:r>
          </a:p>
          <a:p>
            <a:r>
              <a:rPr lang="en-US" sz="1400" dirty="0"/>
              <a:t>Our mission</a:t>
            </a:r>
          </a:p>
          <a:p>
            <a:pPr lvl="1"/>
            <a:r>
              <a:rPr lang="en-US" sz="1400" dirty="0"/>
              <a:t>To bring about a time when there are No More Homeless Pets</a:t>
            </a:r>
          </a:p>
          <a:p>
            <a:pPr lvl="1"/>
            <a:r>
              <a:rPr lang="en-US" sz="1400" dirty="0"/>
              <a:t>No kill 2025</a:t>
            </a:r>
          </a:p>
          <a:p>
            <a:pPr lvl="1"/>
            <a:r>
              <a:rPr lang="en-US" sz="1400" dirty="0"/>
              <a:t>Reduce noses in, increase noses out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://www.catster.com/wp-content/uploads/2015/06/1-purr3-1.jpg">
            <a:extLst>
              <a:ext uri="{FF2B5EF4-FFF2-40B4-BE49-F238E27FC236}">
                <a16:creationId xmlns:a16="http://schemas.microsoft.com/office/drawing/2014/main" xmlns="" id="{01A11952-21F5-4D0B-A423-2C3DF9D0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257" y="1273628"/>
            <a:ext cx="3903345" cy="260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52" y="4062275"/>
            <a:ext cx="10477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78" y="4113081"/>
            <a:ext cx="1570871" cy="4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2396" y="1125513"/>
            <a:ext cx="7149231" cy="2922739"/>
            <a:chOff x="1334941" y="1500684"/>
            <a:chExt cx="8726133" cy="3896985"/>
          </a:xfrm>
        </p:grpSpPr>
        <p:sp>
          <p:nvSpPr>
            <p:cNvPr id="3073" name="Freeform 1"/>
            <p:cNvSpPr>
              <a:spLocks noChangeArrowheads="1"/>
            </p:cNvSpPr>
            <p:nvPr/>
          </p:nvSpPr>
          <p:spPr bwMode="auto">
            <a:xfrm>
              <a:off x="1334941" y="1500684"/>
              <a:ext cx="816566" cy="659589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1225"/>
            </a:p>
          </p:txBody>
        </p:sp>
        <p:grpSp>
          <p:nvGrpSpPr>
            <p:cNvPr id="3081" name="Group 9"/>
            <p:cNvGrpSpPr>
              <a:grpSpLocks/>
            </p:cNvGrpSpPr>
            <p:nvPr/>
          </p:nvGrpSpPr>
          <p:grpSpPr bwMode="auto">
            <a:xfrm>
              <a:off x="1416310" y="2474043"/>
              <a:ext cx="653829" cy="658150"/>
              <a:chOff x="1786" y="2710"/>
              <a:chExt cx="454" cy="457"/>
            </a:xfrm>
            <a:gradFill>
              <a:gsLst>
                <a:gs pos="18000">
                  <a:srgbClr val="AF4695"/>
                </a:gs>
                <a:gs pos="1000">
                  <a:schemeClr val="accent2"/>
                </a:gs>
                <a:gs pos="42000">
                  <a:srgbClr val="EF40A0"/>
                </a:gs>
                <a:gs pos="99000">
                  <a:srgbClr val="FBE921"/>
                </a:gs>
                <a:gs pos="85500">
                  <a:srgbClr val="FB9B34"/>
                </a:gs>
                <a:gs pos="72000">
                  <a:srgbClr val="FB8634"/>
                </a:gs>
              </a:gsLst>
              <a:lin ang="4200000" scaled="0"/>
            </a:gradFill>
          </p:grpSpPr>
          <p:sp>
            <p:nvSpPr>
              <p:cNvPr id="3082" name="Freeform 10"/>
              <p:cNvSpPr>
                <a:spLocks noChangeArrowheads="1"/>
              </p:cNvSpPr>
              <p:nvPr/>
            </p:nvSpPr>
            <p:spPr bwMode="auto">
              <a:xfrm>
                <a:off x="1786" y="2710"/>
                <a:ext cx="454" cy="457"/>
              </a:xfrm>
              <a:custGeom>
                <a:avLst/>
                <a:gdLst>
                  <a:gd name="T0" fmla="*/ 997 w 2008"/>
                  <a:gd name="T1" fmla="*/ 177 h 2021"/>
                  <a:gd name="T2" fmla="*/ 997 w 2008"/>
                  <a:gd name="T3" fmla="*/ 177 h 2021"/>
                  <a:gd name="T4" fmla="*/ 1406 w 2008"/>
                  <a:gd name="T5" fmla="*/ 191 h 2021"/>
                  <a:gd name="T6" fmla="*/ 1598 w 2008"/>
                  <a:gd name="T7" fmla="*/ 218 h 2021"/>
                  <a:gd name="T8" fmla="*/ 1707 w 2008"/>
                  <a:gd name="T9" fmla="*/ 300 h 2021"/>
                  <a:gd name="T10" fmla="*/ 1789 w 2008"/>
                  <a:gd name="T11" fmla="*/ 409 h 2021"/>
                  <a:gd name="T12" fmla="*/ 1830 w 2008"/>
                  <a:gd name="T13" fmla="*/ 600 h 2021"/>
                  <a:gd name="T14" fmla="*/ 1830 w 2008"/>
                  <a:gd name="T15" fmla="*/ 1010 h 2021"/>
                  <a:gd name="T16" fmla="*/ 1830 w 2008"/>
                  <a:gd name="T17" fmla="*/ 1419 h 2021"/>
                  <a:gd name="T18" fmla="*/ 1789 w 2008"/>
                  <a:gd name="T19" fmla="*/ 1597 h 2021"/>
                  <a:gd name="T20" fmla="*/ 1707 w 2008"/>
                  <a:gd name="T21" fmla="*/ 1719 h 2021"/>
                  <a:gd name="T22" fmla="*/ 1598 w 2008"/>
                  <a:gd name="T23" fmla="*/ 1788 h 2021"/>
                  <a:gd name="T24" fmla="*/ 1406 w 2008"/>
                  <a:gd name="T25" fmla="*/ 1829 h 2021"/>
                  <a:gd name="T26" fmla="*/ 997 w 2008"/>
                  <a:gd name="T27" fmla="*/ 1829 h 2021"/>
                  <a:gd name="T28" fmla="*/ 601 w 2008"/>
                  <a:gd name="T29" fmla="*/ 1829 h 2021"/>
                  <a:gd name="T30" fmla="*/ 410 w 2008"/>
                  <a:gd name="T31" fmla="*/ 1788 h 2021"/>
                  <a:gd name="T32" fmla="*/ 287 w 2008"/>
                  <a:gd name="T33" fmla="*/ 1719 h 2021"/>
                  <a:gd name="T34" fmla="*/ 219 w 2008"/>
                  <a:gd name="T35" fmla="*/ 1597 h 2021"/>
                  <a:gd name="T36" fmla="*/ 178 w 2008"/>
                  <a:gd name="T37" fmla="*/ 1419 h 2021"/>
                  <a:gd name="T38" fmla="*/ 178 w 2008"/>
                  <a:gd name="T39" fmla="*/ 1010 h 2021"/>
                  <a:gd name="T40" fmla="*/ 178 w 2008"/>
                  <a:gd name="T41" fmla="*/ 600 h 2021"/>
                  <a:gd name="T42" fmla="*/ 219 w 2008"/>
                  <a:gd name="T43" fmla="*/ 409 h 2021"/>
                  <a:gd name="T44" fmla="*/ 287 w 2008"/>
                  <a:gd name="T45" fmla="*/ 300 h 2021"/>
                  <a:gd name="T46" fmla="*/ 410 w 2008"/>
                  <a:gd name="T47" fmla="*/ 218 h 2021"/>
                  <a:gd name="T48" fmla="*/ 601 w 2008"/>
                  <a:gd name="T49" fmla="*/ 191 h 2021"/>
                  <a:gd name="T50" fmla="*/ 997 w 2008"/>
                  <a:gd name="T51" fmla="*/ 177 h 2021"/>
                  <a:gd name="T52" fmla="*/ 997 w 2008"/>
                  <a:gd name="T53" fmla="*/ 0 h 2021"/>
                  <a:gd name="T54" fmla="*/ 997 w 2008"/>
                  <a:gd name="T55" fmla="*/ 0 h 2021"/>
                  <a:gd name="T56" fmla="*/ 587 w 2008"/>
                  <a:gd name="T57" fmla="*/ 13 h 2021"/>
                  <a:gd name="T58" fmla="*/ 342 w 2008"/>
                  <a:gd name="T59" fmla="*/ 54 h 2021"/>
                  <a:gd name="T60" fmla="*/ 164 w 2008"/>
                  <a:gd name="T61" fmla="*/ 163 h 2021"/>
                  <a:gd name="T62" fmla="*/ 55 w 2008"/>
                  <a:gd name="T63" fmla="*/ 355 h 2021"/>
                  <a:gd name="T64" fmla="*/ 0 w 2008"/>
                  <a:gd name="T65" fmla="*/ 587 h 2021"/>
                  <a:gd name="T66" fmla="*/ 0 w 2008"/>
                  <a:gd name="T67" fmla="*/ 1010 h 2021"/>
                  <a:gd name="T68" fmla="*/ 0 w 2008"/>
                  <a:gd name="T69" fmla="*/ 1419 h 2021"/>
                  <a:gd name="T70" fmla="*/ 55 w 2008"/>
                  <a:gd name="T71" fmla="*/ 1665 h 2021"/>
                  <a:gd name="T72" fmla="*/ 164 w 2008"/>
                  <a:gd name="T73" fmla="*/ 1843 h 2021"/>
                  <a:gd name="T74" fmla="*/ 342 w 2008"/>
                  <a:gd name="T75" fmla="*/ 1965 h 2021"/>
                  <a:gd name="T76" fmla="*/ 587 w 2008"/>
                  <a:gd name="T77" fmla="*/ 2006 h 2021"/>
                  <a:gd name="T78" fmla="*/ 997 w 2008"/>
                  <a:gd name="T79" fmla="*/ 2020 h 2021"/>
                  <a:gd name="T80" fmla="*/ 1420 w 2008"/>
                  <a:gd name="T81" fmla="*/ 2006 h 2021"/>
                  <a:gd name="T82" fmla="*/ 1666 w 2008"/>
                  <a:gd name="T83" fmla="*/ 1965 h 2021"/>
                  <a:gd name="T84" fmla="*/ 1843 w 2008"/>
                  <a:gd name="T85" fmla="*/ 1843 h 2021"/>
                  <a:gd name="T86" fmla="*/ 1952 w 2008"/>
                  <a:gd name="T87" fmla="*/ 1665 h 2021"/>
                  <a:gd name="T88" fmla="*/ 2007 w 2008"/>
                  <a:gd name="T89" fmla="*/ 1419 h 2021"/>
                  <a:gd name="T90" fmla="*/ 2007 w 2008"/>
                  <a:gd name="T91" fmla="*/ 1010 h 2021"/>
                  <a:gd name="T92" fmla="*/ 2007 w 2008"/>
                  <a:gd name="T93" fmla="*/ 587 h 2021"/>
                  <a:gd name="T94" fmla="*/ 1952 w 2008"/>
                  <a:gd name="T95" fmla="*/ 355 h 2021"/>
                  <a:gd name="T96" fmla="*/ 1843 w 2008"/>
                  <a:gd name="T97" fmla="*/ 163 h 2021"/>
                  <a:gd name="T98" fmla="*/ 1666 w 2008"/>
                  <a:gd name="T99" fmla="*/ 54 h 2021"/>
                  <a:gd name="T100" fmla="*/ 1420 w 2008"/>
                  <a:gd name="T101" fmla="*/ 13 h 2021"/>
                  <a:gd name="T102" fmla="*/ 997 w 2008"/>
                  <a:gd name="T103" fmla="*/ 0 h 2021"/>
                  <a:gd name="T104" fmla="*/ 997 w 2008"/>
                  <a:gd name="T105" fmla="*/ 177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08" h="2021">
                    <a:moveTo>
                      <a:pt x="997" y="177"/>
                    </a:moveTo>
                    <a:lnTo>
                      <a:pt x="997" y="177"/>
                    </a:lnTo>
                    <a:cubicBezTo>
                      <a:pt x="1270" y="177"/>
                      <a:pt x="1311" y="177"/>
                      <a:pt x="1406" y="191"/>
                    </a:cubicBezTo>
                    <a:cubicBezTo>
                      <a:pt x="1502" y="191"/>
                      <a:pt x="1557" y="204"/>
                      <a:pt x="1598" y="218"/>
                    </a:cubicBezTo>
                    <a:cubicBezTo>
                      <a:pt x="1638" y="246"/>
                      <a:pt x="1679" y="259"/>
                      <a:pt x="1707" y="300"/>
                    </a:cubicBezTo>
                    <a:cubicBezTo>
                      <a:pt x="1747" y="327"/>
                      <a:pt x="1775" y="368"/>
                      <a:pt x="1789" y="409"/>
                    </a:cubicBezTo>
                    <a:cubicBezTo>
                      <a:pt x="1802" y="450"/>
                      <a:pt x="1816" y="505"/>
                      <a:pt x="1830" y="600"/>
                    </a:cubicBezTo>
                    <a:cubicBezTo>
                      <a:pt x="1830" y="709"/>
                      <a:pt x="1830" y="737"/>
                      <a:pt x="1830" y="1010"/>
                    </a:cubicBezTo>
                    <a:cubicBezTo>
                      <a:pt x="1830" y="1283"/>
                      <a:pt x="1830" y="1310"/>
                      <a:pt x="1830" y="1419"/>
                    </a:cubicBezTo>
                    <a:cubicBezTo>
                      <a:pt x="1816" y="1515"/>
                      <a:pt x="1802" y="1570"/>
                      <a:pt x="1789" y="1597"/>
                    </a:cubicBezTo>
                    <a:cubicBezTo>
                      <a:pt x="1775" y="1651"/>
                      <a:pt x="1747" y="1679"/>
                      <a:pt x="1707" y="1719"/>
                    </a:cubicBezTo>
                    <a:cubicBezTo>
                      <a:pt x="1679" y="1747"/>
                      <a:pt x="1638" y="1774"/>
                      <a:pt x="1598" y="1788"/>
                    </a:cubicBezTo>
                    <a:cubicBezTo>
                      <a:pt x="1557" y="1801"/>
                      <a:pt x="1502" y="1829"/>
                      <a:pt x="1406" y="1829"/>
                    </a:cubicBezTo>
                    <a:cubicBezTo>
                      <a:pt x="1311" y="1829"/>
                      <a:pt x="1270" y="1829"/>
                      <a:pt x="997" y="1829"/>
                    </a:cubicBezTo>
                    <a:cubicBezTo>
                      <a:pt x="737" y="1829"/>
                      <a:pt x="696" y="1829"/>
                      <a:pt x="601" y="1829"/>
                    </a:cubicBezTo>
                    <a:cubicBezTo>
                      <a:pt x="492" y="1829"/>
                      <a:pt x="451" y="1801"/>
                      <a:pt x="410" y="1788"/>
                    </a:cubicBezTo>
                    <a:cubicBezTo>
                      <a:pt x="369" y="1774"/>
                      <a:pt x="328" y="1747"/>
                      <a:pt x="287" y="1719"/>
                    </a:cubicBezTo>
                    <a:cubicBezTo>
                      <a:pt x="260" y="1679"/>
                      <a:pt x="232" y="1651"/>
                      <a:pt x="219" y="1597"/>
                    </a:cubicBezTo>
                    <a:cubicBezTo>
                      <a:pt x="205" y="1570"/>
                      <a:pt x="191" y="1515"/>
                      <a:pt x="178" y="1419"/>
                    </a:cubicBezTo>
                    <a:cubicBezTo>
                      <a:pt x="178" y="1310"/>
                      <a:pt x="178" y="1283"/>
                      <a:pt x="178" y="1010"/>
                    </a:cubicBezTo>
                    <a:cubicBezTo>
                      <a:pt x="178" y="737"/>
                      <a:pt x="178" y="709"/>
                      <a:pt x="178" y="600"/>
                    </a:cubicBezTo>
                    <a:cubicBezTo>
                      <a:pt x="191" y="505"/>
                      <a:pt x="205" y="450"/>
                      <a:pt x="219" y="409"/>
                    </a:cubicBezTo>
                    <a:cubicBezTo>
                      <a:pt x="232" y="368"/>
                      <a:pt x="260" y="327"/>
                      <a:pt x="287" y="300"/>
                    </a:cubicBezTo>
                    <a:cubicBezTo>
                      <a:pt x="328" y="259"/>
                      <a:pt x="369" y="246"/>
                      <a:pt x="410" y="218"/>
                    </a:cubicBezTo>
                    <a:cubicBezTo>
                      <a:pt x="451" y="204"/>
                      <a:pt x="492" y="191"/>
                      <a:pt x="601" y="191"/>
                    </a:cubicBezTo>
                    <a:cubicBezTo>
                      <a:pt x="696" y="177"/>
                      <a:pt x="737" y="177"/>
                      <a:pt x="997" y="177"/>
                    </a:cubicBezTo>
                    <a:lnTo>
                      <a:pt x="997" y="0"/>
                    </a:lnTo>
                    <a:lnTo>
                      <a:pt x="997" y="0"/>
                    </a:lnTo>
                    <a:cubicBezTo>
                      <a:pt x="724" y="0"/>
                      <a:pt x="696" y="0"/>
                      <a:pt x="587" y="13"/>
                    </a:cubicBezTo>
                    <a:cubicBezTo>
                      <a:pt x="478" y="13"/>
                      <a:pt x="410" y="27"/>
                      <a:pt x="342" y="54"/>
                    </a:cubicBezTo>
                    <a:cubicBezTo>
                      <a:pt x="273" y="82"/>
                      <a:pt x="219" y="109"/>
                      <a:pt x="164" y="163"/>
                    </a:cubicBezTo>
                    <a:cubicBezTo>
                      <a:pt x="109" y="232"/>
                      <a:pt x="69" y="286"/>
                      <a:pt x="55" y="355"/>
                    </a:cubicBezTo>
                    <a:cubicBezTo>
                      <a:pt x="28" y="409"/>
                      <a:pt x="14" y="491"/>
                      <a:pt x="0" y="587"/>
                    </a:cubicBezTo>
                    <a:cubicBezTo>
                      <a:pt x="0" y="696"/>
                      <a:pt x="0" y="737"/>
                      <a:pt x="0" y="1010"/>
                    </a:cubicBezTo>
                    <a:cubicBezTo>
                      <a:pt x="0" y="1283"/>
                      <a:pt x="0" y="1310"/>
                      <a:pt x="0" y="1419"/>
                    </a:cubicBezTo>
                    <a:cubicBezTo>
                      <a:pt x="14" y="1528"/>
                      <a:pt x="28" y="1611"/>
                      <a:pt x="55" y="1665"/>
                    </a:cubicBezTo>
                    <a:cubicBezTo>
                      <a:pt x="69" y="1733"/>
                      <a:pt x="109" y="1788"/>
                      <a:pt x="164" y="1843"/>
                    </a:cubicBezTo>
                    <a:cubicBezTo>
                      <a:pt x="219" y="1897"/>
                      <a:pt x="273" y="1938"/>
                      <a:pt x="342" y="1965"/>
                    </a:cubicBezTo>
                    <a:cubicBezTo>
                      <a:pt x="410" y="1993"/>
                      <a:pt x="478" y="2006"/>
                      <a:pt x="587" y="2006"/>
                    </a:cubicBezTo>
                    <a:cubicBezTo>
                      <a:pt x="696" y="2020"/>
                      <a:pt x="724" y="2020"/>
                      <a:pt x="997" y="2020"/>
                    </a:cubicBezTo>
                    <a:cubicBezTo>
                      <a:pt x="1284" y="2020"/>
                      <a:pt x="1311" y="2020"/>
                      <a:pt x="1420" y="2006"/>
                    </a:cubicBezTo>
                    <a:cubicBezTo>
                      <a:pt x="1529" y="2006"/>
                      <a:pt x="1598" y="1993"/>
                      <a:pt x="1666" y="1965"/>
                    </a:cubicBezTo>
                    <a:cubicBezTo>
                      <a:pt x="1734" y="1938"/>
                      <a:pt x="1789" y="1897"/>
                      <a:pt x="1843" y="1843"/>
                    </a:cubicBezTo>
                    <a:cubicBezTo>
                      <a:pt x="1898" y="1788"/>
                      <a:pt x="1925" y="1733"/>
                      <a:pt x="1952" y="1665"/>
                    </a:cubicBezTo>
                    <a:cubicBezTo>
                      <a:pt x="1980" y="1611"/>
                      <a:pt x="1993" y="1528"/>
                      <a:pt x="2007" y="1419"/>
                    </a:cubicBezTo>
                    <a:cubicBezTo>
                      <a:pt x="2007" y="1310"/>
                      <a:pt x="2007" y="1283"/>
                      <a:pt x="2007" y="1010"/>
                    </a:cubicBezTo>
                    <a:cubicBezTo>
                      <a:pt x="2007" y="737"/>
                      <a:pt x="2007" y="696"/>
                      <a:pt x="2007" y="587"/>
                    </a:cubicBezTo>
                    <a:cubicBezTo>
                      <a:pt x="1993" y="491"/>
                      <a:pt x="1980" y="409"/>
                      <a:pt x="1952" y="355"/>
                    </a:cubicBezTo>
                    <a:cubicBezTo>
                      <a:pt x="1925" y="286"/>
                      <a:pt x="1898" y="232"/>
                      <a:pt x="1843" y="163"/>
                    </a:cubicBezTo>
                    <a:cubicBezTo>
                      <a:pt x="1789" y="109"/>
                      <a:pt x="1734" y="82"/>
                      <a:pt x="1666" y="54"/>
                    </a:cubicBezTo>
                    <a:cubicBezTo>
                      <a:pt x="1598" y="27"/>
                      <a:pt x="1529" y="13"/>
                      <a:pt x="1420" y="13"/>
                    </a:cubicBezTo>
                    <a:cubicBezTo>
                      <a:pt x="1311" y="0"/>
                      <a:pt x="1284" y="0"/>
                      <a:pt x="997" y="0"/>
                    </a:cubicBezTo>
                    <a:lnTo>
                      <a:pt x="997" y="17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3" name="Freeform 11"/>
              <p:cNvSpPr>
                <a:spLocks noChangeArrowheads="1"/>
              </p:cNvSpPr>
              <p:nvPr/>
            </p:nvSpPr>
            <p:spPr bwMode="auto">
              <a:xfrm>
                <a:off x="1897" y="2821"/>
                <a:ext cx="231" cy="234"/>
              </a:xfrm>
              <a:custGeom>
                <a:avLst/>
                <a:gdLst>
                  <a:gd name="T0" fmla="*/ 505 w 1025"/>
                  <a:gd name="T1" fmla="*/ 0 h 1038"/>
                  <a:gd name="T2" fmla="*/ 505 w 1025"/>
                  <a:gd name="T3" fmla="*/ 0 h 1038"/>
                  <a:gd name="T4" fmla="*/ 0 w 1025"/>
                  <a:gd name="T5" fmla="*/ 519 h 1038"/>
                  <a:gd name="T6" fmla="*/ 505 w 1025"/>
                  <a:gd name="T7" fmla="*/ 1037 h 1038"/>
                  <a:gd name="T8" fmla="*/ 1024 w 1025"/>
                  <a:gd name="T9" fmla="*/ 519 h 1038"/>
                  <a:gd name="T10" fmla="*/ 505 w 1025"/>
                  <a:gd name="T11" fmla="*/ 0 h 1038"/>
                  <a:gd name="T12" fmla="*/ 505 w 1025"/>
                  <a:gd name="T13" fmla="*/ 847 h 1038"/>
                  <a:gd name="T14" fmla="*/ 505 w 1025"/>
                  <a:gd name="T15" fmla="*/ 847 h 1038"/>
                  <a:gd name="T16" fmla="*/ 177 w 1025"/>
                  <a:gd name="T17" fmla="*/ 519 h 1038"/>
                  <a:gd name="T18" fmla="*/ 505 w 1025"/>
                  <a:gd name="T19" fmla="*/ 177 h 1038"/>
                  <a:gd name="T20" fmla="*/ 846 w 1025"/>
                  <a:gd name="T21" fmla="*/ 519 h 1038"/>
                  <a:gd name="T22" fmla="*/ 505 w 1025"/>
                  <a:gd name="T23" fmla="*/ 847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5" h="1038">
                    <a:moveTo>
                      <a:pt x="505" y="0"/>
                    </a:moveTo>
                    <a:lnTo>
                      <a:pt x="505" y="0"/>
                    </a:lnTo>
                    <a:cubicBezTo>
                      <a:pt x="232" y="0"/>
                      <a:pt x="0" y="232"/>
                      <a:pt x="0" y="519"/>
                    </a:cubicBezTo>
                    <a:cubicBezTo>
                      <a:pt x="0" y="806"/>
                      <a:pt x="232" y="1037"/>
                      <a:pt x="505" y="1037"/>
                    </a:cubicBezTo>
                    <a:cubicBezTo>
                      <a:pt x="792" y="1037"/>
                      <a:pt x="1024" y="806"/>
                      <a:pt x="1024" y="519"/>
                    </a:cubicBezTo>
                    <a:cubicBezTo>
                      <a:pt x="1024" y="232"/>
                      <a:pt x="792" y="0"/>
                      <a:pt x="505" y="0"/>
                    </a:cubicBezTo>
                    <a:close/>
                    <a:moveTo>
                      <a:pt x="505" y="847"/>
                    </a:moveTo>
                    <a:lnTo>
                      <a:pt x="505" y="847"/>
                    </a:lnTo>
                    <a:cubicBezTo>
                      <a:pt x="327" y="847"/>
                      <a:pt x="177" y="696"/>
                      <a:pt x="177" y="519"/>
                    </a:cubicBezTo>
                    <a:cubicBezTo>
                      <a:pt x="177" y="328"/>
                      <a:pt x="327" y="177"/>
                      <a:pt x="505" y="177"/>
                    </a:cubicBezTo>
                    <a:cubicBezTo>
                      <a:pt x="696" y="177"/>
                      <a:pt x="846" y="328"/>
                      <a:pt x="846" y="519"/>
                    </a:cubicBezTo>
                    <a:cubicBezTo>
                      <a:pt x="846" y="696"/>
                      <a:pt x="696" y="847"/>
                      <a:pt x="505" y="84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4" name="Freeform 12"/>
              <p:cNvSpPr>
                <a:spLocks noChangeArrowheads="1"/>
              </p:cNvSpPr>
              <p:nvPr/>
            </p:nvSpPr>
            <p:spPr bwMode="auto">
              <a:xfrm>
                <a:off x="2108" y="2790"/>
                <a:ext cx="55" cy="52"/>
              </a:xfrm>
              <a:custGeom>
                <a:avLst/>
                <a:gdLst>
                  <a:gd name="T0" fmla="*/ 246 w 247"/>
                  <a:gd name="T1" fmla="*/ 109 h 233"/>
                  <a:gd name="T2" fmla="*/ 246 w 247"/>
                  <a:gd name="T3" fmla="*/ 109 h 233"/>
                  <a:gd name="T4" fmla="*/ 123 w 247"/>
                  <a:gd name="T5" fmla="*/ 232 h 233"/>
                  <a:gd name="T6" fmla="*/ 0 w 247"/>
                  <a:gd name="T7" fmla="*/ 109 h 233"/>
                  <a:gd name="T8" fmla="*/ 123 w 247"/>
                  <a:gd name="T9" fmla="*/ 0 h 233"/>
                  <a:gd name="T10" fmla="*/ 246 w 247"/>
                  <a:gd name="T11" fmla="*/ 10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7" h="233">
                    <a:moveTo>
                      <a:pt x="246" y="109"/>
                    </a:moveTo>
                    <a:lnTo>
                      <a:pt x="246" y="109"/>
                    </a:lnTo>
                    <a:cubicBezTo>
                      <a:pt x="246" y="177"/>
                      <a:pt x="191" y="232"/>
                      <a:pt x="123" y="232"/>
                    </a:cubicBezTo>
                    <a:cubicBezTo>
                      <a:pt x="54" y="232"/>
                      <a:pt x="0" y="177"/>
                      <a:pt x="0" y="109"/>
                    </a:cubicBezTo>
                    <a:cubicBezTo>
                      <a:pt x="0" y="54"/>
                      <a:pt x="54" y="0"/>
                      <a:pt x="123" y="0"/>
                    </a:cubicBezTo>
                    <a:cubicBezTo>
                      <a:pt x="191" y="0"/>
                      <a:pt x="246" y="54"/>
                      <a:pt x="246" y="1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grpSp>
          <p:nvGrpSpPr>
            <p:cNvPr id="3085" name="Group 13"/>
            <p:cNvGrpSpPr>
              <a:grpSpLocks/>
            </p:cNvGrpSpPr>
            <p:nvPr/>
          </p:nvGrpSpPr>
          <p:grpSpPr bwMode="auto">
            <a:xfrm>
              <a:off x="1420630" y="3573978"/>
              <a:ext cx="645188" cy="649508"/>
              <a:chOff x="2578" y="2995"/>
              <a:chExt cx="448" cy="451"/>
            </a:xfrm>
          </p:grpSpPr>
          <p:sp>
            <p:nvSpPr>
              <p:cNvPr id="3086" name="Freeform 14"/>
              <p:cNvSpPr>
                <a:spLocks noChangeArrowheads="1"/>
              </p:cNvSpPr>
              <p:nvPr/>
            </p:nvSpPr>
            <p:spPr bwMode="auto">
              <a:xfrm>
                <a:off x="2578" y="2995"/>
                <a:ext cx="448" cy="448"/>
              </a:xfrm>
              <a:custGeom>
                <a:avLst/>
                <a:gdLst>
                  <a:gd name="T0" fmla="*/ 1870 w 1980"/>
                  <a:gd name="T1" fmla="*/ 1980 h 1981"/>
                  <a:gd name="T2" fmla="*/ 1870 w 1980"/>
                  <a:gd name="T3" fmla="*/ 1980 h 1981"/>
                  <a:gd name="T4" fmla="*/ 1979 w 1980"/>
                  <a:gd name="T5" fmla="*/ 1871 h 1981"/>
                  <a:gd name="T6" fmla="*/ 1979 w 1980"/>
                  <a:gd name="T7" fmla="*/ 109 h 1981"/>
                  <a:gd name="T8" fmla="*/ 1870 w 1980"/>
                  <a:gd name="T9" fmla="*/ 0 h 1981"/>
                  <a:gd name="T10" fmla="*/ 109 w 1980"/>
                  <a:gd name="T11" fmla="*/ 0 h 1981"/>
                  <a:gd name="T12" fmla="*/ 0 w 1980"/>
                  <a:gd name="T13" fmla="*/ 109 h 1981"/>
                  <a:gd name="T14" fmla="*/ 0 w 1980"/>
                  <a:gd name="T15" fmla="*/ 1871 h 1981"/>
                  <a:gd name="T16" fmla="*/ 109 w 1980"/>
                  <a:gd name="T17" fmla="*/ 1980 h 1981"/>
                  <a:gd name="T18" fmla="*/ 1870 w 1980"/>
                  <a:gd name="T19" fmla="*/ 1980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0" h="1981">
                    <a:moveTo>
                      <a:pt x="1870" y="1980"/>
                    </a:moveTo>
                    <a:lnTo>
                      <a:pt x="1870" y="1980"/>
                    </a:lnTo>
                    <a:cubicBezTo>
                      <a:pt x="1924" y="1980"/>
                      <a:pt x="1979" y="1925"/>
                      <a:pt x="1979" y="1871"/>
                    </a:cubicBezTo>
                    <a:cubicBezTo>
                      <a:pt x="1979" y="109"/>
                      <a:pt x="1979" y="109"/>
                      <a:pt x="1979" y="109"/>
                    </a:cubicBezTo>
                    <a:cubicBezTo>
                      <a:pt x="1979" y="41"/>
                      <a:pt x="1924" y="0"/>
                      <a:pt x="187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41" y="0"/>
                      <a:pt x="0" y="41"/>
                      <a:pt x="0" y="109"/>
                    </a:cubicBezTo>
                    <a:cubicBezTo>
                      <a:pt x="0" y="1871"/>
                      <a:pt x="0" y="1871"/>
                      <a:pt x="0" y="1871"/>
                    </a:cubicBezTo>
                    <a:cubicBezTo>
                      <a:pt x="0" y="1925"/>
                      <a:pt x="41" y="1980"/>
                      <a:pt x="109" y="1980"/>
                    </a:cubicBezTo>
                    <a:lnTo>
                      <a:pt x="1870" y="198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3087" name="Freeform 15"/>
              <p:cNvSpPr>
                <a:spLocks noChangeArrowheads="1"/>
              </p:cNvSpPr>
              <p:nvPr/>
            </p:nvSpPr>
            <p:spPr bwMode="auto">
              <a:xfrm>
                <a:off x="2758" y="3066"/>
                <a:ext cx="197" cy="380"/>
              </a:xfrm>
              <a:custGeom>
                <a:avLst/>
                <a:gdLst>
                  <a:gd name="T0" fmla="*/ 574 w 875"/>
                  <a:gd name="T1" fmla="*/ 1679 h 1680"/>
                  <a:gd name="T2" fmla="*/ 574 w 875"/>
                  <a:gd name="T3" fmla="*/ 1679 h 1680"/>
                  <a:gd name="T4" fmla="*/ 574 w 875"/>
                  <a:gd name="T5" fmla="*/ 915 h 1680"/>
                  <a:gd name="T6" fmla="*/ 833 w 875"/>
                  <a:gd name="T7" fmla="*/ 915 h 1680"/>
                  <a:gd name="T8" fmla="*/ 874 w 875"/>
                  <a:gd name="T9" fmla="*/ 614 h 1680"/>
                  <a:gd name="T10" fmla="*/ 574 w 875"/>
                  <a:gd name="T11" fmla="*/ 614 h 1680"/>
                  <a:gd name="T12" fmla="*/ 574 w 875"/>
                  <a:gd name="T13" fmla="*/ 423 h 1680"/>
                  <a:gd name="T14" fmla="*/ 724 w 875"/>
                  <a:gd name="T15" fmla="*/ 287 h 1680"/>
                  <a:gd name="T16" fmla="*/ 874 w 875"/>
                  <a:gd name="T17" fmla="*/ 287 h 1680"/>
                  <a:gd name="T18" fmla="*/ 874 w 875"/>
                  <a:gd name="T19" fmla="*/ 14 h 1680"/>
                  <a:gd name="T20" fmla="*/ 655 w 875"/>
                  <a:gd name="T21" fmla="*/ 0 h 1680"/>
                  <a:gd name="T22" fmla="*/ 260 w 875"/>
                  <a:gd name="T23" fmla="*/ 396 h 1680"/>
                  <a:gd name="T24" fmla="*/ 260 w 875"/>
                  <a:gd name="T25" fmla="*/ 614 h 1680"/>
                  <a:gd name="T26" fmla="*/ 0 w 875"/>
                  <a:gd name="T27" fmla="*/ 614 h 1680"/>
                  <a:gd name="T28" fmla="*/ 0 w 875"/>
                  <a:gd name="T29" fmla="*/ 915 h 1680"/>
                  <a:gd name="T30" fmla="*/ 260 w 875"/>
                  <a:gd name="T31" fmla="*/ 915 h 1680"/>
                  <a:gd name="T32" fmla="*/ 260 w 875"/>
                  <a:gd name="T33" fmla="*/ 1679 h 1680"/>
                  <a:gd name="T34" fmla="*/ 574 w 875"/>
                  <a:gd name="T35" fmla="*/ 1679 h 1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5" h="1680">
                    <a:moveTo>
                      <a:pt x="574" y="1679"/>
                    </a:moveTo>
                    <a:lnTo>
                      <a:pt x="574" y="1679"/>
                    </a:lnTo>
                    <a:cubicBezTo>
                      <a:pt x="574" y="915"/>
                      <a:pt x="574" y="915"/>
                      <a:pt x="574" y="915"/>
                    </a:cubicBezTo>
                    <a:cubicBezTo>
                      <a:pt x="833" y="915"/>
                      <a:pt x="833" y="915"/>
                      <a:pt x="833" y="915"/>
                    </a:cubicBezTo>
                    <a:cubicBezTo>
                      <a:pt x="874" y="614"/>
                      <a:pt x="874" y="614"/>
                      <a:pt x="874" y="614"/>
                    </a:cubicBezTo>
                    <a:cubicBezTo>
                      <a:pt x="574" y="614"/>
                      <a:pt x="574" y="614"/>
                      <a:pt x="574" y="614"/>
                    </a:cubicBezTo>
                    <a:cubicBezTo>
                      <a:pt x="574" y="423"/>
                      <a:pt x="574" y="423"/>
                      <a:pt x="574" y="423"/>
                    </a:cubicBezTo>
                    <a:cubicBezTo>
                      <a:pt x="574" y="341"/>
                      <a:pt x="601" y="287"/>
                      <a:pt x="724" y="287"/>
                    </a:cubicBezTo>
                    <a:cubicBezTo>
                      <a:pt x="874" y="287"/>
                      <a:pt x="874" y="287"/>
                      <a:pt x="874" y="287"/>
                    </a:cubicBezTo>
                    <a:cubicBezTo>
                      <a:pt x="874" y="14"/>
                      <a:pt x="874" y="14"/>
                      <a:pt x="874" y="14"/>
                    </a:cubicBezTo>
                    <a:cubicBezTo>
                      <a:pt x="847" y="14"/>
                      <a:pt x="765" y="0"/>
                      <a:pt x="655" y="0"/>
                    </a:cubicBezTo>
                    <a:cubicBezTo>
                      <a:pt x="423" y="0"/>
                      <a:pt x="260" y="137"/>
                      <a:pt x="260" y="396"/>
                    </a:cubicBezTo>
                    <a:cubicBezTo>
                      <a:pt x="260" y="614"/>
                      <a:pt x="260" y="614"/>
                      <a:pt x="260" y="614"/>
                    </a:cubicBezTo>
                    <a:cubicBezTo>
                      <a:pt x="0" y="614"/>
                      <a:pt x="0" y="614"/>
                      <a:pt x="0" y="614"/>
                    </a:cubicBezTo>
                    <a:cubicBezTo>
                      <a:pt x="0" y="915"/>
                      <a:pt x="0" y="915"/>
                      <a:pt x="0" y="915"/>
                    </a:cubicBezTo>
                    <a:cubicBezTo>
                      <a:pt x="260" y="915"/>
                      <a:pt x="260" y="915"/>
                      <a:pt x="260" y="915"/>
                    </a:cubicBezTo>
                    <a:cubicBezTo>
                      <a:pt x="260" y="1679"/>
                      <a:pt x="260" y="1679"/>
                      <a:pt x="260" y="1679"/>
                    </a:cubicBezTo>
                    <a:lnTo>
                      <a:pt x="574" y="167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38" name="Text Placeholder 1"/>
            <p:cNvSpPr txBox="1">
              <a:spLocks/>
            </p:cNvSpPr>
            <p:nvPr/>
          </p:nvSpPr>
          <p:spPr>
            <a:xfrm>
              <a:off x="2334382" y="1592181"/>
              <a:ext cx="553213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BestFriends</a:t>
              </a:r>
              <a:endParaRPr lang="en-US" sz="2100" dirty="0">
                <a:solidFill>
                  <a:srgbClr val="58595B"/>
                </a:solidFill>
                <a:latin typeface="+mj-lt"/>
              </a:endParaRPr>
            </a:p>
          </p:txBody>
        </p:sp>
        <p:sp>
          <p:nvSpPr>
            <p:cNvPr id="39" name="Text Placeholder 1"/>
            <p:cNvSpPr txBox="1">
              <a:spLocks/>
            </p:cNvSpPr>
            <p:nvPr/>
          </p:nvSpPr>
          <p:spPr>
            <a:xfrm>
              <a:off x="2334383" y="2601931"/>
              <a:ext cx="5328922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@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BestFriendsAnimalSociety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sp>
          <p:nvSpPr>
            <p:cNvPr id="40" name="Text Placeholder 1"/>
            <p:cNvSpPr txBox="1">
              <a:spLocks/>
            </p:cNvSpPr>
            <p:nvPr/>
          </p:nvSpPr>
          <p:spPr>
            <a:xfrm>
              <a:off x="2334383" y="3643764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Facebook.com/</a:t>
              </a:r>
              <a:r>
                <a:rPr lang="en-US" sz="2100" spc="-30" dirty="0" err="1">
                  <a:solidFill>
                    <a:srgbClr val="58595B"/>
                  </a:solidFill>
                  <a:cs typeface="Arial" panose="020B0604020202020204" pitchFamily="34" charset="0"/>
                </a:rPr>
                <a:t>BestFriendsAnimalSociety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24884" y="4587672"/>
              <a:ext cx="640934" cy="640692"/>
              <a:chOff x="1936696" y="1682097"/>
              <a:chExt cx="3791919" cy="3790478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1936696" y="1682097"/>
                <a:ext cx="3791919" cy="3790478"/>
              </a:xfrm>
              <a:custGeom>
                <a:avLst/>
                <a:gdLst>
                  <a:gd name="T0" fmla="*/ 10744 w 11610"/>
                  <a:gd name="T1" fmla="*/ 0 h 11608"/>
                  <a:gd name="T2" fmla="*/ 10744 w 11610"/>
                  <a:gd name="T3" fmla="*/ 0 h 11608"/>
                  <a:gd name="T4" fmla="*/ 864 w 11610"/>
                  <a:gd name="T5" fmla="*/ 0 h 11608"/>
                  <a:gd name="T6" fmla="*/ 0 w 11610"/>
                  <a:gd name="T7" fmla="*/ 836 h 11608"/>
                  <a:gd name="T8" fmla="*/ 0 w 11610"/>
                  <a:gd name="T9" fmla="*/ 10772 h 11608"/>
                  <a:gd name="T10" fmla="*/ 864 w 11610"/>
                  <a:gd name="T11" fmla="*/ 11607 h 11608"/>
                  <a:gd name="T12" fmla="*/ 10744 w 11610"/>
                  <a:gd name="T13" fmla="*/ 11607 h 11608"/>
                  <a:gd name="T14" fmla="*/ 11609 w 11610"/>
                  <a:gd name="T15" fmla="*/ 10772 h 11608"/>
                  <a:gd name="T16" fmla="*/ 11609 w 11610"/>
                  <a:gd name="T17" fmla="*/ 836 h 11608"/>
                  <a:gd name="T18" fmla="*/ 10744 w 11610"/>
                  <a:gd name="T19" fmla="*/ 0 h 11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10" h="11608">
                    <a:moveTo>
                      <a:pt x="10744" y="0"/>
                    </a:moveTo>
                    <a:lnTo>
                      <a:pt x="10744" y="0"/>
                    </a:lnTo>
                    <a:cubicBezTo>
                      <a:pt x="864" y="0"/>
                      <a:pt x="864" y="0"/>
                      <a:pt x="864" y="0"/>
                    </a:cubicBezTo>
                    <a:cubicBezTo>
                      <a:pt x="403" y="0"/>
                      <a:pt x="0" y="375"/>
                      <a:pt x="0" y="836"/>
                    </a:cubicBezTo>
                    <a:cubicBezTo>
                      <a:pt x="0" y="10772"/>
                      <a:pt x="0" y="10772"/>
                      <a:pt x="0" y="10772"/>
                    </a:cubicBezTo>
                    <a:cubicBezTo>
                      <a:pt x="0" y="11233"/>
                      <a:pt x="403" y="11607"/>
                      <a:pt x="864" y="11607"/>
                    </a:cubicBezTo>
                    <a:cubicBezTo>
                      <a:pt x="10744" y="11607"/>
                      <a:pt x="10744" y="11607"/>
                      <a:pt x="10744" y="11607"/>
                    </a:cubicBezTo>
                    <a:cubicBezTo>
                      <a:pt x="11234" y="11607"/>
                      <a:pt x="11609" y="11233"/>
                      <a:pt x="11609" y="10772"/>
                    </a:cubicBezTo>
                    <a:cubicBezTo>
                      <a:pt x="11609" y="836"/>
                      <a:pt x="11609" y="836"/>
                      <a:pt x="11609" y="836"/>
                    </a:cubicBezTo>
                    <a:cubicBezTo>
                      <a:pt x="11609" y="375"/>
                      <a:pt x="11234" y="0"/>
                      <a:pt x="10744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2453711" y="2209192"/>
                <a:ext cx="658149" cy="2708925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3412852" y="3064643"/>
                <a:ext cx="1759865" cy="1853475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18" name="Text Placeholder 1"/>
            <p:cNvSpPr txBox="1">
              <a:spLocks/>
            </p:cNvSpPr>
            <p:nvPr/>
          </p:nvSpPr>
          <p:spPr>
            <a:xfrm>
              <a:off x="2334382" y="4635382"/>
              <a:ext cx="7726691" cy="762287"/>
            </a:xfrm>
            <a:prstGeom prst="rect">
              <a:avLst/>
            </a:prstGeom>
          </p:spPr>
          <p:txBody>
            <a:bodyPr/>
            <a:lstStyle>
              <a:lvl1pPr marL="243761" indent="-243761" algn="l" defTabSz="457052" rtl="0" fontAlgn="base">
                <a:spcBef>
                  <a:spcPts val="1600"/>
                </a:spcBef>
                <a:spcAft>
                  <a:spcPct val="0"/>
                </a:spcAft>
                <a:buSzPct val="90000"/>
                <a:buFontTx/>
                <a:buBlip>
                  <a:blip r:embed="rId3"/>
                </a:buBlip>
                <a:defRPr sz="1999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1pPr>
              <a:lvl2pPr marL="487522" indent="-243761" algn="l" defTabSz="457052" rtl="0" fontAlgn="base">
                <a:spcBef>
                  <a:spcPts val="300"/>
                </a:spcBef>
                <a:spcAft>
                  <a:spcPct val="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600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2pPr>
              <a:lvl3pPr marL="73128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2132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3pPr>
              <a:lvl4pPr marL="975043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SzPct val="100000"/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4pPr>
              <a:lvl5pPr marL="1218804" indent="-243761" algn="l" defTabSz="457052" rtl="0" fontAlgn="base">
                <a:spcBef>
                  <a:spcPts val="800"/>
                </a:spcBef>
                <a:spcAft>
                  <a:spcPct val="0"/>
                </a:spcAft>
                <a:buFont typeface="Arial"/>
                <a:buChar char="•"/>
                <a:defRPr sz="1866" kern="1200">
                  <a:solidFill>
                    <a:srgbClr val="6B6F71"/>
                  </a:solidFill>
                  <a:latin typeface="Arial"/>
                  <a:ea typeface="+mn-ea"/>
                  <a:cs typeface="Arial"/>
                </a:defRPr>
              </a:lvl5pPr>
              <a:lvl6pPr marL="2513783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834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885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4937" indent="-228525" algn="l" defTabSz="457052" rtl="0" eaLnBrk="1" latinLnBrk="0" hangingPunct="1">
                <a:spcBef>
                  <a:spcPct val="20000"/>
                </a:spcBef>
                <a:buFont typeface="Arial"/>
                <a:buChar char="•"/>
                <a:defRPr sz="1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spc="-30" dirty="0">
                  <a:solidFill>
                    <a:srgbClr val="58595B"/>
                  </a:solidFill>
                  <a:latin typeface="+mj-lt"/>
                  <a:cs typeface="Arial" panose="020B0604020202020204" pitchFamily="34" charset="0"/>
                </a:rPr>
                <a:t>linkedin.com/company/</a:t>
              </a:r>
              <a:r>
                <a:rPr lang="en-US" sz="2100" spc="-30" dirty="0">
                  <a:solidFill>
                    <a:srgbClr val="58595B"/>
                  </a:solidFill>
                  <a:cs typeface="Arial" panose="020B0604020202020204" pitchFamily="34" charset="0"/>
                </a:rPr>
                <a:t>Best-Friends-Animal-Society</a:t>
              </a:r>
              <a:endParaRPr lang="en-US" sz="2100" dirty="0">
                <a:solidFill>
                  <a:srgbClr val="58595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01708" y="5263083"/>
            <a:ext cx="321426" cy="321426"/>
            <a:chOff x="6702157" y="1778588"/>
            <a:chExt cx="3198575" cy="3198575"/>
          </a:xfrm>
        </p:grpSpPr>
        <p:grpSp>
          <p:nvGrpSpPr>
            <p:cNvPr id="20" name="Group 19"/>
            <p:cNvGrpSpPr/>
            <p:nvPr/>
          </p:nvGrpSpPr>
          <p:grpSpPr>
            <a:xfrm>
              <a:off x="6702157" y="1778588"/>
              <a:ext cx="3198575" cy="3198575"/>
              <a:chOff x="6702157" y="1778588"/>
              <a:chExt cx="3198575" cy="3198575"/>
            </a:xfrm>
          </p:grpSpPr>
          <p:sp>
            <p:nvSpPr>
              <p:cNvPr id="22" name="Freeform 21"/>
              <p:cNvSpPr>
                <a:spLocks noChangeArrowheads="1"/>
              </p:cNvSpPr>
              <p:nvPr/>
            </p:nvSpPr>
            <p:spPr bwMode="auto">
              <a:xfrm>
                <a:off x="6702157" y="1778588"/>
                <a:ext cx="3198575" cy="3198575"/>
              </a:xfrm>
              <a:custGeom>
                <a:avLst/>
                <a:gdLst>
                  <a:gd name="T0" fmla="*/ 8239 w 9795"/>
                  <a:gd name="T1" fmla="*/ 0 h 9793"/>
                  <a:gd name="T2" fmla="*/ 8239 w 9795"/>
                  <a:gd name="T3" fmla="*/ 0 h 9793"/>
                  <a:gd name="T4" fmla="*/ 9794 w 9795"/>
                  <a:gd name="T5" fmla="*/ 1555 h 9793"/>
                  <a:gd name="T6" fmla="*/ 9794 w 9795"/>
                  <a:gd name="T7" fmla="*/ 8237 h 9793"/>
                  <a:gd name="T8" fmla="*/ 8239 w 9795"/>
                  <a:gd name="T9" fmla="*/ 9792 h 9793"/>
                  <a:gd name="T10" fmla="*/ 1556 w 9795"/>
                  <a:gd name="T11" fmla="*/ 9792 h 9793"/>
                  <a:gd name="T12" fmla="*/ 0 w 9795"/>
                  <a:gd name="T13" fmla="*/ 8237 h 9793"/>
                  <a:gd name="T14" fmla="*/ 0 w 9795"/>
                  <a:gd name="T15" fmla="*/ 1555 h 9793"/>
                  <a:gd name="T16" fmla="*/ 1556 w 9795"/>
                  <a:gd name="T17" fmla="*/ 0 h 9793"/>
                  <a:gd name="T18" fmla="*/ 8239 w 9795"/>
                  <a:gd name="T19" fmla="*/ 0 h 9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95" h="9793">
                    <a:moveTo>
                      <a:pt x="8239" y="0"/>
                    </a:moveTo>
                    <a:lnTo>
                      <a:pt x="8239" y="0"/>
                    </a:lnTo>
                    <a:cubicBezTo>
                      <a:pt x="9089" y="0"/>
                      <a:pt x="9794" y="704"/>
                      <a:pt x="9794" y="1555"/>
                    </a:cubicBezTo>
                    <a:cubicBezTo>
                      <a:pt x="9794" y="8237"/>
                      <a:pt x="9794" y="8237"/>
                      <a:pt x="9794" y="8237"/>
                    </a:cubicBezTo>
                    <a:cubicBezTo>
                      <a:pt x="9794" y="9087"/>
                      <a:pt x="9089" y="9792"/>
                      <a:pt x="8239" y="9792"/>
                    </a:cubicBezTo>
                    <a:cubicBezTo>
                      <a:pt x="1556" y="9792"/>
                      <a:pt x="1556" y="9792"/>
                      <a:pt x="1556" y="9792"/>
                    </a:cubicBezTo>
                    <a:cubicBezTo>
                      <a:pt x="705" y="9792"/>
                      <a:pt x="0" y="9087"/>
                      <a:pt x="0" y="8237"/>
                    </a:cubicBezTo>
                    <a:cubicBezTo>
                      <a:pt x="0" y="1555"/>
                      <a:pt x="0" y="1555"/>
                      <a:pt x="0" y="1555"/>
                    </a:cubicBezTo>
                    <a:cubicBezTo>
                      <a:pt x="0" y="704"/>
                      <a:pt x="705" y="0"/>
                      <a:pt x="1556" y="0"/>
                    </a:cubicBezTo>
                    <a:lnTo>
                      <a:pt x="8239" y="0"/>
                    </a:ln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  <p:sp>
            <p:nvSpPr>
              <p:cNvPr id="23" name="Freeform 22"/>
              <p:cNvSpPr>
                <a:spLocks noChangeArrowheads="1"/>
              </p:cNvSpPr>
              <p:nvPr/>
            </p:nvSpPr>
            <p:spPr bwMode="auto">
              <a:xfrm>
                <a:off x="7122681" y="2279761"/>
                <a:ext cx="2348886" cy="2197671"/>
              </a:xfrm>
              <a:custGeom>
                <a:avLst/>
                <a:gdLst>
                  <a:gd name="T0" fmla="*/ 3645 w 7193"/>
                  <a:gd name="T1" fmla="*/ 6730 h 6731"/>
                  <a:gd name="T2" fmla="*/ 3645 w 7193"/>
                  <a:gd name="T3" fmla="*/ 6730 h 6731"/>
                  <a:gd name="T4" fmla="*/ 3596 w 7193"/>
                  <a:gd name="T5" fmla="*/ 6730 h 6731"/>
                  <a:gd name="T6" fmla="*/ 3596 w 7193"/>
                  <a:gd name="T7" fmla="*/ 6730 h 6731"/>
                  <a:gd name="T8" fmla="*/ 3548 w 7193"/>
                  <a:gd name="T9" fmla="*/ 6730 h 6731"/>
                  <a:gd name="T10" fmla="*/ 2599 w 7193"/>
                  <a:gd name="T11" fmla="*/ 6341 h 6731"/>
                  <a:gd name="T12" fmla="*/ 2040 w 7193"/>
                  <a:gd name="T13" fmla="*/ 6074 h 6731"/>
                  <a:gd name="T14" fmla="*/ 1749 w 7193"/>
                  <a:gd name="T15" fmla="*/ 6050 h 6731"/>
                  <a:gd name="T16" fmla="*/ 1336 w 7193"/>
                  <a:gd name="T17" fmla="*/ 6074 h 6731"/>
                  <a:gd name="T18" fmla="*/ 1191 w 7193"/>
                  <a:gd name="T19" fmla="*/ 6098 h 6731"/>
                  <a:gd name="T20" fmla="*/ 1094 w 7193"/>
                  <a:gd name="T21" fmla="*/ 6026 h 6731"/>
                  <a:gd name="T22" fmla="*/ 1045 w 7193"/>
                  <a:gd name="T23" fmla="*/ 5855 h 6731"/>
                  <a:gd name="T24" fmla="*/ 923 w 7193"/>
                  <a:gd name="T25" fmla="*/ 5637 h 6731"/>
                  <a:gd name="T26" fmla="*/ 24 w 7193"/>
                  <a:gd name="T27" fmla="*/ 5297 h 6731"/>
                  <a:gd name="T28" fmla="*/ 24 w 7193"/>
                  <a:gd name="T29" fmla="*/ 5248 h 6731"/>
                  <a:gd name="T30" fmla="*/ 72 w 7193"/>
                  <a:gd name="T31" fmla="*/ 5175 h 6731"/>
                  <a:gd name="T32" fmla="*/ 1603 w 7193"/>
                  <a:gd name="T33" fmla="*/ 3887 h 6731"/>
                  <a:gd name="T34" fmla="*/ 1603 w 7193"/>
                  <a:gd name="T35" fmla="*/ 3887 h 6731"/>
                  <a:gd name="T36" fmla="*/ 1628 w 7193"/>
                  <a:gd name="T37" fmla="*/ 3547 h 6731"/>
                  <a:gd name="T38" fmla="*/ 1165 w 7193"/>
                  <a:gd name="T39" fmla="*/ 3255 h 6731"/>
                  <a:gd name="T40" fmla="*/ 1068 w 7193"/>
                  <a:gd name="T41" fmla="*/ 3232 h 6731"/>
                  <a:gd name="T42" fmla="*/ 753 w 7193"/>
                  <a:gd name="T43" fmla="*/ 2915 h 6731"/>
                  <a:gd name="T44" fmla="*/ 1045 w 7193"/>
                  <a:gd name="T45" fmla="*/ 2745 h 6731"/>
                  <a:gd name="T46" fmla="*/ 1117 w 7193"/>
                  <a:gd name="T47" fmla="*/ 2769 h 6731"/>
                  <a:gd name="T48" fmla="*/ 1482 w 7193"/>
                  <a:gd name="T49" fmla="*/ 2866 h 6731"/>
                  <a:gd name="T50" fmla="*/ 1701 w 7193"/>
                  <a:gd name="T51" fmla="*/ 2794 h 6731"/>
                  <a:gd name="T52" fmla="*/ 1701 w 7193"/>
                  <a:gd name="T53" fmla="*/ 2575 h 6731"/>
                  <a:gd name="T54" fmla="*/ 1774 w 7193"/>
                  <a:gd name="T55" fmla="*/ 1117 h 6731"/>
                  <a:gd name="T56" fmla="*/ 3523 w 7193"/>
                  <a:gd name="T57" fmla="*/ 0 h 6731"/>
                  <a:gd name="T58" fmla="*/ 3645 w 7193"/>
                  <a:gd name="T59" fmla="*/ 0 h 6731"/>
                  <a:gd name="T60" fmla="*/ 3669 w 7193"/>
                  <a:gd name="T61" fmla="*/ 0 h 6731"/>
                  <a:gd name="T62" fmla="*/ 5419 w 7193"/>
                  <a:gd name="T63" fmla="*/ 1117 h 6731"/>
                  <a:gd name="T64" fmla="*/ 5491 w 7193"/>
                  <a:gd name="T65" fmla="*/ 2575 h 6731"/>
                  <a:gd name="T66" fmla="*/ 5491 w 7193"/>
                  <a:gd name="T67" fmla="*/ 2575 h 6731"/>
                  <a:gd name="T68" fmla="*/ 5491 w 7193"/>
                  <a:gd name="T69" fmla="*/ 2794 h 6731"/>
                  <a:gd name="T70" fmla="*/ 5686 w 7193"/>
                  <a:gd name="T71" fmla="*/ 2866 h 6731"/>
                  <a:gd name="T72" fmla="*/ 5686 w 7193"/>
                  <a:gd name="T73" fmla="*/ 2866 h 6731"/>
                  <a:gd name="T74" fmla="*/ 6025 w 7193"/>
                  <a:gd name="T75" fmla="*/ 2769 h 6731"/>
                  <a:gd name="T76" fmla="*/ 6148 w 7193"/>
                  <a:gd name="T77" fmla="*/ 2745 h 6731"/>
                  <a:gd name="T78" fmla="*/ 6269 w 7193"/>
                  <a:gd name="T79" fmla="*/ 2769 h 6731"/>
                  <a:gd name="T80" fmla="*/ 6269 w 7193"/>
                  <a:gd name="T81" fmla="*/ 2769 h 6731"/>
                  <a:gd name="T82" fmla="*/ 6440 w 7193"/>
                  <a:gd name="T83" fmla="*/ 2940 h 6731"/>
                  <a:gd name="T84" fmla="*/ 6123 w 7193"/>
                  <a:gd name="T85" fmla="*/ 3232 h 6731"/>
                  <a:gd name="T86" fmla="*/ 6025 w 7193"/>
                  <a:gd name="T87" fmla="*/ 3255 h 6731"/>
                  <a:gd name="T88" fmla="*/ 5565 w 7193"/>
                  <a:gd name="T89" fmla="*/ 3547 h 6731"/>
                  <a:gd name="T90" fmla="*/ 5588 w 7193"/>
                  <a:gd name="T91" fmla="*/ 3887 h 6731"/>
                  <a:gd name="T92" fmla="*/ 5588 w 7193"/>
                  <a:gd name="T93" fmla="*/ 3887 h 6731"/>
                  <a:gd name="T94" fmla="*/ 7119 w 7193"/>
                  <a:gd name="T95" fmla="*/ 5175 h 6731"/>
                  <a:gd name="T96" fmla="*/ 7168 w 7193"/>
                  <a:gd name="T97" fmla="*/ 5248 h 6731"/>
                  <a:gd name="T98" fmla="*/ 7168 w 7193"/>
                  <a:gd name="T99" fmla="*/ 5297 h 6731"/>
                  <a:gd name="T100" fmla="*/ 6269 w 7193"/>
                  <a:gd name="T101" fmla="*/ 5637 h 6731"/>
                  <a:gd name="T102" fmla="*/ 6148 w 7193"/>
                  <a:gd name="T103" fmla="*/ 5855 h 6731"/>
                  <a:gd name="T104" fmla="*/ 6099 w 7193"/>
                  <a:gd name="T105" fmla="*/ 6026 h 6731"/>
                  <a:gd name="T106" fmla="*/ 6002 w 7193"/>
                  <a:gd name="T107" fmla="*/ 6098 h 6731"/>
                  <a:gd name="T108" fmla="*/ 6002 w 7193"/>
                  <a:gd name="T109" fmla="*/ 6098 h 6731"/>
                  <a:gd name="T110" fmla="*/ 5856 w 7193"/>
                  <a:gd name="T111" fmla="*/ 6074 h 6731"/>
                  <a:gd name="T112" fmla="*/ 5442 w 7193"/>
                  <a:gd name="T113" fmla="*/ 6050 h 6731"/>
                  <a:gd name="T114" fmla="*/ 5151 w 7193"/>
                  <a:gd name="T115" fmla="*/ 6074 h 6731"/>
                  <a:gd name="T116" fmla="*/ 4593 w 7193"/>
                  <a:gd name="T117" fmla="*/ 6341 h 6731"/>
                  <a:gd name="T118" fmla="*/ 3645 w 7193"/>
                  <a:gd name="T119" fmla="*/ 6730 h 6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193" h="6731">
                    <a:moveTo>
                      <a:pt x="3645" y="6730"/>
                    </a:moveTo>
                    <a:lnTo>
                      <a:pt x="3645" y="6730"/>
                    </a:lnTo>
                    <a:cubicBezTo>
                      <a:pt x="3620" y="6730"/>
                      <a:pt x="3596" y="6730"/>
                      <a:pt x="3596" y="6730"/>
                    </a:cubicBezTo>
                    <a:lnTo>
                      <a:pt x="3596" y="6730"/>
                    </a:lnTo>
                    <a:cubicBezTo>
                      <a:pt x="3571" y="6730"/>
                      <a:pt x="3571" y="6730"/>
                      <a:pt x="3548" y="6730"/>
                    </a:cubicBezTo>
                    <a:cubicBezTo>
                      <a:pt x="3134" y="6730"/>
                      <a:pt x="2843" y="6536"/>
                      <a:pt x="2599" y="6341"/>
                    </a:cubicBezTo>
                    <a:cubicBezTo>
                      <a:pt x="2405" y="6220"/>
                      <a:pt x="2235" y="6098"/>
                      <a:pt x="2040" y="6074"/>
                    </a:cubicBezTo>
                    <a:cubicBezTo>
                      <a:pt x="1943" y="6050"/>
                      <a:pt x="1846" y="6050"/>
                      <a:pt x="1749" y="6050"/>
                    </a:cubicBezTo>
                    <a:cubicBezTo>
                      <a:pt x="1580" y="6050"/>
                      <a:pt x="1433" y="6074"/>
                      <a:pt x="1336" y="6074"/>
                    </a:cubicBezTo>
                    <a:cubicBezTo>
                      <a:pt x="1288" y="6098"/>
                      <a:pt x="1214" y="6098"/>
                      <a:pt x="1191" y="6098"/>
                    </a:cubicBezTo>
                    <a:cubicBezTo>
                      <a:pt x="1142" y="6098"/>
                      <a:pt x="1094" y="6098"/>
                      <a:pt x="1094" y="6026"/>
                    </a:cubicBezTo>
                    <a:cubicBezTo>
                      <a:pt x="1068" y="5977"/>
                      <a:pt x="1045" y="5929"/>
                      <a:pt x="1045" y="5855"/>
                    </a:cubicBezTo>
                    <a:cubicBezTo>
                      <a:pt x="1020" y="5735"/>
                      <a:pt x="996" y="5637"/>
                      <a:pt x="923" y="5637"/>
                    </a:cubicBezTo>
                    <a:cubicBezTo>
                      <a:pt x="267" y="5540"/>
                      <a:pt x="72" y="5394"/>
                      <a:pt x="24" y="5297"/>
                    </a:cubicBezTo>
                    <a:cubicBezTo>
                      <a:pt x="24" y="5272"/>
                      <a:pt x="24" y="5248"/>
                      <a:pt x="24" y="5248"/>
                    </a:cubicBezTo>
                    <a:cubicBezTo>
                      <a:pt x="0" y="5199"/>
                      <a:pt x="48" y="5175"/>
                      <a:pt x="72" y="5175"/>
                    </a:cubicBezTo>
                    <a:cubicBezTo>
                      <a:pt x="1117" y="5005"/>
                      <a:pt x="1580" y="3936"/>
                      <a:pt x="1603" y="3887"/>
                    </a:cubicBezTo>
                    <a:lnTo>
                      <a:pt x="1603" y="3887"/>
                    </a:lnTo>
                    <a:cubicBezTo>
                      <a:pt x="1651" y="3766"/>
                      <a:pt x="1677" y="3644"/>
                      <a:pt x="1628" y="3547"/>
                    </a:cubicBezTo>
                    <a:cubicBezTo>
                      <a:pt x="1554" y="3401"/>
                      <a:pt x="1336" y="3304"/>
                      <a:pt x="1165" y="3255"/>
                    </a:cubicBezTo>
                    <a:cubicBezTo>
                      <a:pt x="1142" y="3255"/>
                      <a:pt x="1094" y="3255"/>
                      <a:pt x="1068" y="3232"/>
                    </a:cubicBezTo>
                    <a:cubicBezTo>
                      <a:pt x="776" y="3110"/>
                      <a:pt x="753" y="2988"/>
                      <a:pt x="753" y="2915"/>
                    </a:cubicBezTo>
                    <a:cubicBezTo>
                      <a:pt x="776" y="2818"/>
                      <a:pt x="923" y="2745"/>
                      <a:pt x="1045" y="2745"/>
                    </a:cubicBezTo>
                    <a:cubicBezTo>
                      <a:pt x="1068" y="2745"/>
                      <a:pt x="1094" y="2745"/>
                      <a:pt x="1117" y="2769"/>
                    </a:cubicBezTo>
                    <a:cubicBezTo>
                      <a:pt x="1263" y="2818"/>
                      <a:pt x="1385" y="2866"/>
                      <a:pt x="1482" y="2866"/>
                    </a:cubicBezTo>
                    <a:cubicBezTo>
                      <a:pt x="1628" y="2866"/>
                      <a:pt x="1701" y="2794"/>
                      <a:pt x="1701" y="2794"/>
                    </a:cubicBezTo>
                    <a:cubicBezTo>
                      <a:pt x="1701" y="2721"/>
                      <a:pt x="1701" y="2648"/>
                      <a:pt x="1701" y="2575"/>
                    </a:cubicBezTo>
                    <a:cubicBezTo>
                      <a:pt x="1677" y="2065"/>
                      <a:pt x="1628" y="1458"/>
                      <a:pt x="1774" y="1117"/>
                    </a:cubicBezTo>
                    <a:cubicBezTo>
                      <a:pt x="2235" y="73"/>
                      <a:pt x="3231" y="0"/>
                      <a:pt x="3523" y="0"/>
                    </a:cubicBezTo>
                    <a:lnTo>
                      <a:pt x="3645" y="0"/>
                    </a:lnTo>
                    <a:cubicBezTo>
                      <a:pt x="3669" y="0"/>
                      <a:pt x="3669" y="0"/>
                      <a:pt x="3669" y="0"/>
                    </a:cubicBezTo>
                    <a:cubicBezTo>
                      <a:pt x="3960" y="0"/>
                      <a:pt x="4932" y="73"/>
                      <a:pt x="5419" y="1117"/>
                    </a:cubicBezTo>
                    <a:cubicBezTo>
                      <a:pt x="5565" y="1458"/>
                      <a:pt x="5516" y="2065"/>
                      <a:pt x="5491" y="2575"/>
                    </a:cubicBezTo>
                    <a:lnTo>
                      <a:pt x="5491" y="2575"/>
                    </a:lnTo>
                    <a:cubicBezTo>
                      <a:pt x="5491" y="2648"/>
                      <a:pt x="5491" y="2721"/>
                      <a:pt x="5491" y="2794"/>
                    </a:cubicBezTo>
                    <a:cubicBezTo>
                      <a:pt x="5491" y="2794"/>
                      <a:pt x="5539" y="2843"/>
                      <a:pt x="5686" y="2866"/>
                    </a:cubicBezTo>
                    <a:lnTo>
                      <a:pt x="5686" y="2866"/>
                    </a:lnTo>
                    <a:cubicBezTo>
                      <a:pt x="5783" y="2843"/>
                      <a:pt x="5905" y="2818"/>
                      <a:pt x="6025" y="2769"/>
                    </a:cubicBezTo>
                    <a:cubicBezTo>
                      <a:pt x="6075" y="2745"/>
                      <a:pt x="6099" y="2745"/>
                      <a:pt x="6148" y="2745"/>
                    </a:cubicBezTo>
                    <a:cubicBezTo>
                      <a:pt x="6172" y="2745"/>
                      <a:pt x="6220" y="2745"/>
                      <a:pt x="6269" y="2769"/>
                    </a:cubicBezTo>
                    <a:lnTo>
                      <a:pt x="6269" y="2769"/>
                    </a:lnTo>
                    <a:cubicBezTo>
                      <a:pt x="6366" y="2794"/>
                      <a:pt x="6440" y="2866"/>
                      <a:pt x="6440" y="2940"/>
                    </a:cubicBezTo>
                    <a:cubicBezTo>
                      <a:pt x="6440" y="3012"/>
                      <a:pt x="6391" y="3134"/>
                      <a:pt x="6123" y="3232"/>
                    </a:cubicBezTo>
                    <a:cubicBezTo>
                      <a:pt x="6099" y="3255"/>
                      <a:pt x="6051" y="3255"/>
                      <a:pt x="6025" y="3255"/>
                    </a:cubicBezTo>
                    <a:cubicBezTo>
                      <a:pt x="5856" y="3304"/>
                      <a:pt x="5637" y="3401"/>
                      <a:pt x="5565" y="3547"/>
                    </a:cubicBezTo>
                    <a:cubicBezTo>
                      <a:pt x="5516" y="3644"/>
                      <a:pt x="5539" y="3766"/>
                      <a:pt x="5588" y="3887"/>
                    </a:cubicBezTo>
                    <a:lnTo>
                      <a:pt x="5588" y="3887"/>
                    </a:lnTo>
                    <a:cubicBezTo>
                      <a:pt x="5613" y="3936"/>
                      <a:pt x="6075" y="5005"/>
                      <a:pt x="7119" y="5175"/>
                    </a:cubicBezTo>
                    <a:cubicBezTo>
                      <a:pt x="7144" y="5175"/>
                      <a:pt x="7192" y="5199"/>
                      <a:pt x="7168" y="5248"/>
                    </a:cubicBezTo>
                    <a:cubicBezTo>
                      <a:pt x="7168" y="5248"/>
                      <a:pt x="7168" y="5272"/>
                      <a:pt x="7168" y="5297"/>
                    </a:cubicBezTo>
                    <a:cubicBezTo>
                      <a:pt x="7119" y="5394"/>
                      <a:pt x="6925" y="5540"/>
                      <a:pt x="6269" y="5637"/>
                    </a:cubicBezTo>
                    <a:cubicBezTo>
                      <a:pt x="6196" y="5637"/>
                      <a:pt x="6172" y="5709"/>
                      <a:pt x="6148" y="5855"/>
                    </a:cubicBezTo>
                    <a:cubicBezTo>
                      <a:pt x="6148" y="5929"/>
                      <a:pt x="6123" y="5977"/>
                      <a:pt x="6099" y="6026"/>
                    </a:cubicBezTo>
                    <a:cubicBezTo>
                      <a:pt x="6099" y="6074"/>
                      <a:pt x="6075" y="6098"/>
                      <a:pt x="6002" y="6098"/>
                    </a:cubicBezTo>
                    <a:lnTo>
                      <a:pt x="6002" y="6098"/>
                    </a:lnTo>
                    <a:cubicBezTo>
                      <a:pt x="5977" y="6098"/>
                      <a:pt x="5928" y="6098"/>
                      <a:pt x="5856" y="6074"/>
                    </a:cubicBezTo>
                    <a:cubicBezTo>
                      <a:pt x="5734" y="6050"/>
                      <a:pt x="5613" y="6050"/>
                      <a:pt x="5442" y="6050"/>
                    </a:cubicBezTo>
                    <a:cubicBezTo>
                      <a:pt x="5345" y="6050"/>
                      <a:pt x="5248" y="6050"/>
                      <a:pt x="5151" y="6074"/>
                    </a:cubicBezTo>
                    <a:cubicBezTo>
                      <a:pt x="4957" y="6098"/>
                      <a:pt x="4787" y="6220"/>
                      <a:pt x="4593" y="6341"/>
                    </a:cubicBezTo>
                    <a:cubicBezTo>
                      <a:pt x="4349" y="6536"/>
                      <a:pt x="4057" y="6730"/>
                      <a:pt x="3645" y="67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25"/>
              </a:p>
            </p:txBody>
          </p:sp>
        </p:grpSp>
        <p:sp>
          <p:nvSpPr>
            <p:cNvPr id="21" name="Freeform 6"/>
            <p:cNvSpPr>
              <a:spLocks noChangeArrowheads="1"/>
            </p:cNvSpPr>
            <p:nvPr/>
          </p:nvSpPr>
          <p:spPr bwMode="auto">
            <a:xfrm>
              <a:off x="7098198" y="2255277"/>
              <a:ext cx="2396412" cy="2246636"/>
            </a:xfrm>
            <a:custGeom>
              <a:avLst/>
              <a:gdLst>
                <a:gd name="T0" fmla="*/ 3742 w 7339"/>
                <a:gd name="T1" fmla="*/ 146 h 6877"/>
                <a:gd name="T2" fmla="*/ 5492 w 7339"/>
                <a:gd name="T3" fmla="*/ 2624 h 6877"/>
                <a:gd name="T4" fmla="*/ 5467 w 7339"/>
                <a:gd name="T5" fmla="*/ 2891 h 6877"/>
                <a:gd name="T6" fmla="*/ 5759 w 7339"/>
                <a:gd name="T7" fmla="*/ 3013 h 6877"/>
                <a:gd name="T8" fmla="*/ 5759 w 7339"/>
                <a:gd name="T9" fmla="*/ 3013 h 6877"/>
                <a:gd name="T10" fmla="*/ 6221 w 7339"/>
                <a:gd name="T11" fmla="*/ 2891 h 6877"/>
                <a:gd name="T12" fmla="*/ 6318 w 7339"/>
                <a:gd name="T13" fmla="*/ 2916 h 6877"/>
                <a:gd name="T14" fmla="*/ 6172 w 7339"/>
                <a:gd name="T15" fmla="*/ 3231 h 6877"/>
                <a:gd name="T16" fmla="*/ 5564 w 7339"/>
                <a:gd name="T17" fmla="*/ 3596 h 6877"/>
                <a:gd name="T18" fmla="*/ 7168 w 7339"/>
                <a:gd name="T19" fmla="*/ 5321 h 6877"/>
                <a:gd name="T20" fmla="*/ 6318 w 7339"/>
                <a:gd name="T21" fmla="*/ 5637 h 6877"/>
                <a:gd name="T22" fmla="*/ 6098 w 7339"/>
                <a:gd name="T23" fmla="*/ 6074 h 6877"/>
                <a:gd name="T24" fmla="*/ 6075 w 7339"/>
                <a:gd name="T25" fmla="*/ 6099 h 6877"/>
                <a:gd name="T26" fmla="*/ 5953 w 7339"/>
                <a:gd name="T27" fmla="*/ 6074 h 6877"/>
                <a:gd name="T28" fmla="*/ 5224 w 7339"/>
                <a:gd name="T29" fmla="*/ 6050 h 6877"/>
                <a:gd name="T30" fmla="*/ 3718 w 7339"/>
                <a:gd name="T31" fmla="*/ 6730 h 6877"/>
                <a:gd name="T32" fmla="*/ 3669 w 7339"/>
                <a:gd name="T33" fmla="*/ 6730 h 6877"/>
                <a:gd name="T34" fmla="*/ 3621 w 7339"/>
                <a:gd name="T35" fmla="*/ 6730 h 6877"/>
                <a:gd name="T36" fmla="*/ 2113 w 7339"/>
                <a:gd name="T37" fmla="*/ 6050 h 6877"/>
                <a:gd name="T38" fmla="*/ 1385 w 7339"/>
                <a:gd name="T39" fmla="*/ 6074 h 6877"/>
                <a:gd name="T40" fmla="*/ 1238 w 7339"/>
                <a:gd name="T41" fmla="*/ 6074 h 6877"/>
                <a:gd name="T42" fmla="*/ 1020 w 7339"/>
                <a:gd name="T43" fmla="*/ 5637 h 6877"/>
                <a:gd name="T44" fmla="*/ 170 w 7339"/>
                <a:gd name="T45" fmla="*/ 5321 h 6877"/>
                <a:gd name="T46" fmla="*/ 1774 w 7339"/>
                <a:gd name="T47" fmla="*/ 3596 h 6877"/>
                <a:gd name="T48" fmla="*/ 1167 w 7339"/>
                <a:gd name="T49" fmla="*/ 3231 h 6877"/>
                <a:gd name="T50" fmla="*/ 1118 w 7339"/>
                <a:gd name="T51" fmla="*/ 2891 h 6877"/>
                <a:gd name="T52" fmla="*/ 1555 w 7339"/>
                <a:gd name="T53" fmla="*/ 3013 h 6877"/>
                <a:gd name="T54" fmla="*/ 1871 w 7339"/>
                <a:gd name="T55" fmla="*/ 2891 h 6877"/>
                <a:gd name="T56" fmla="*/ 1847 w 7339"/>
                <a:gd name="T57" fmla="*/ 2624 h 6877"/>
                <a:gd name="T58" fmla="*/ 3596 w 7339"/>
                <a:gd name="T59" fmla="*/ 146 h 6877"/>
                <a:gd name="T60" fmla="*/ 3742 w 7339"/>
                <a:gd name="T61" fmla="*/ 146 h 6877"/>
                <a:gd name="T62" fmla="*/ 3742 w 7339"/>
                <a:gd name="T63" fmla="*/ 0 h 6877"/>
                <a:gd name="T64" fmla="*/ 3718 w 7339"/>
                <a:gd name="T65" fmla="*/ 0 h 6877"/>
                <a:gd name="T66" fmla="*/ 3596 w 7339"/>
                <a:gd name="T67" fmla="*/ 0 h 6877"/>
                <a:gd name="T68" fmla="*/ 1701 w 7339"/>
                <a:gd name="T69" fmla="*/ 2648 h 6877"/>
                <a:gd name="T70" fmla="*/ 1555 w 7339"/>
                <a:gd name="T71" fmla="*/ 2842 h 6877"/>
                <a:gd name="T72" fmla="*/ 1118 w 7339"/>
                <a:gd name="T73" fmla="*/ 2745 h 6877"/>
                <a:gd name="T74" fmla="*/ 1118 w 7339"/>
                <a:gd name="T75" fmla="*/ 3377 h 6877"/>
                <a:gd name="T76" fmla="*/ 1627 w 7339"/>
                <a:gd name="T77" fmla="*/ 3669 h 6877"/>
                <a:gd name="T78" fmla="*/ 1604 w 7339"/>
                <a:gd name="T79" fmla="*/ 3936 h 6877"/>
                <a:gd name="T80" fmla="*/ 0 w 7339"/>
                <a:gd name="T81" fmla="*/ 5321 h 6877"/>
                <a:gd name="T82" fmla="*/ 996 w 7339"/>
                <a:gd name="T83" fmla="*/ 5782 h 6877"/>
                <a:gd name="T84" fmla="*/ 1093 w 7339"/>
                <a:gd name="T85" fmla="*/ 6123 h 6877"/>
                <a:gd name="T86" fmla="*/ 1433 w 7339"/>
                <a:gd name="T87" fmla="*/ 6220 h 6877"/>
                <a:gd name="T88" fmla="*/ 2090 w 7339"/>
                <a:gd name="T89" fmla="*/ 6220 h 6877"/>
                <a:gd name="T90" fmla="*/ 3621 w 7339"/>
                <a:gd name="T91" fmla="*/ 6876 h 6877"/>
                <a:gd name="T92" fmla="*/ 3718 w 7339"/>
                <a:gd name="T93" fmla="*/ 6876 h 6877"/>
                <a:gd name="T94" fmla="*/ 5249 w 7339"/>
                <a:gd name="T95" fmla="*/ 6220 h 6877"/>
                <a:gd name="T96" fmla="*/ 5904 w 7339"/>
                <a:gd name="T97" fmla="*/ 6220 h 6877"/>
                <a:gd name="T98" fmla="*/ 6075 w 7339"/>
                <a:gd name="T99" fmla="*/ 6245 h 6877"/>
                <a:gd name="T100" fmla="*/ 6245 w 7339"/>
                <a:gd name="T101" fmla="*/ 6123 h 6877"/>
                <a:gd name="T102" fmla="*/ 6342 w 7339"/>
                <a:gd name="T103" fmla="*/ 5782 h 6877"/>
                <a:gd name="T104" fmla="*/ 7338 w 7339"/>
                <a:gd name="T105" fmla="*/ 5321 h 6877"/>
                <a:gd name="T106" fmla="*/ 5735 w 7339"/>
                <a:gd name="T107" fmla="*/ 3936 h 6877"/>
                <a:gd name="T108" fmla="*/ 5710 w 7339"/>
                <a:gd name="T109" fmla="*/ 3669 h 6877"/>
                <a:gd name="T110" fmla="*/ 6221 w 7339"/>
                <a:gd name="T111" fmla="*/ 3377 h 6877"/>
                <a:gd name="T112" fmla="*/ 6367 w 7339"/>
                <a:gd name="T113" fmla="*/ 2769 h 6877"/>
                <a:gd name="T114" fmla="*/ 6221 w 7339"/>
                <a:gd name="T115" fmla="*/ 2745 h 6877"/>
                <a:gd name="T116" fmla="*/ 5759 w 7339"/>
                <a:gd name="T117" fmla="*/ 2842 h 6877"/>
                <a:gd name="T118" fmla="*/ 5638 w 7339"/>
                <a:gd name="T119" fmla="*/ 2672 h 6877"/>
                <a:gd name="T120" fmla="*/ 5541 w 7339"/>
                <a:gd name="T121" fmla="*/ 1166 h 6877"/>
                <a:gd name="T122" fmla="*/ 3742 w 7339"/>
                <a:gd name="T123" fmla="*/ 146 h 6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39" h="6877">
                  <a:moveTo>
                    <a:pt x="3742" y="146"/>
                  </a:moveTo>
                  <a:lnTo>
                    <a:pt x="3742" y="146"/>
                  </a:lnTo>
                  <a:cubicBezTo>
                    <a:pt x="4010" y="146"/>
                    <a:pt x="4957" y="218"/>
                    <a:pt x="5418" y="1214"/>
                  </a:cubicBezTo>
                  <a:cubicBezTo>
                    <a:pt x="5564" y="1555"/>
                    <a:pt x="5515" y="2163"/>
                    <a:pt x="5492" y="2624"/>
                  </a:cubicBezTo>
                  <a:cubicBezTo>
                    <a:pt x="5492" y="2721"/>
                    <a:pt x="5492" y="2794"/>
                    <a:pt x="5467" y="2867"/>
                  </a:cubicBezTo>
                  <a:cubicBezTo>
                    <a:pt x="5467" y="2891"/>
                    <a:pt x="5467" y="2891"/>
                    <a:pt x="5467" y="2891"/>
                  </a:cubicBezTo>
                  <a:cubicBezTo>
                    <a:pt x="5492" y="2916"/>
                    <a:pt x="5492" y="2916"/>
                    <a:pt x="5492" y="2916"/>
                  </a:cubicBezTo>
                  <a:cubicBezTo>
                    <a:pt x="5515" y="2916"/>
                    <a:pt x="5589" y="2988"/>
                    <a:pt x="5759" y="3013"/>
                  </a:cubicBezTo>
                  <a:lnTo>
                    <a:pt x="5759" y="3013"/>
                  </a:lnTo>
                  <a:lnTo>
                    <a:pt x="5759" y="3013"/>
                  </a:lnTo>
                  <a:cubicBezTo>
                    <a:pt x="5880" y="2988"/>
                    <a:pt x="6001" y="2964"/>
                    <a:pt x="6124" y="2891"/>
                  </a:cubicBezTo>
                  <a:cubicBezTo>
                    <a:pt x="6148" y="2891"/>
                    <a:pt x="6172" y="2891"/>
                    <a:pt x="6221" y="2891"/>
                  </a:cubicBezTo>
                  <a:cubicBezTo>
                    <a:pt x="6245" y="2891"/>
                    <a:pt x="6269" y="2891"/>
                    <a:pt x="6318" y="2916"/>
                  </a:cubicBezTo>
                  <a:lnTo>
                    <a:pt x="6318" y="2916"/>
                  </a:lnTo>
                  <a:cubicBezTo>
                    <a:pt x="6390" y="2939"/>
                    <a:pt x="6439" y="2988"/>
                    <a:pt x="6439" y="3013"/>
                  </a:cubicBezTo>
                  <a:cubicBezTo>
                    <a:pt x="6439" y="3036"/>
                    <a:pt x="6416" y="3134"/>
                    <a:pt x="6172" y="3231"/>
                  </a:cubicBezTo>
                  <a:cubicBezTo>
                    <a:pt x="6148" y="3255"/>
                    <a:pt x="6098" y="3255"/>
                    <a:pt x="6075" y="3255"/>
                  </a:cubicBezTo>
                  <a:cubicBezTo>
                    <a:pt x="5904" y="3328"/>
                    <a:pt x="5638" y="3402"/>
                    <a:pt x="5564" y="3596"/>
                  </a:cubicBezTo>
                  <a:cubicBezTo>
                    <a:pt x="5515" y="3717"/>
                    <a:pt x="5515" y="3839"/>
                    <a:pt x="5589" y="3985"/>
                  </a:cubicBezTo>
                  <a:cubicBezTo>
                    <a:pt x="5638" y="4058"/>
                    <a:pt x="6098" y="5127"/>
                    <a:pt x="7168" y="5321"/>
                  </a:cubicBezTo>
                  <a:lnTo>
                    <a:pt x="7168" y="5321"/>
                  </a:lnTo>
                  <a:cubicBezTo>
                    <a:pt x="7144" y="5370"/>
                    <a:pt x="7047" y="5516"/>
                    <a:pt x="6318" y="5637"/>
                  </a:cubicBezTo>
                  <a:cubicBezTo>
                    <a:pt x="6221" y="5637"/>
                    <a:pt x="6172" y="5782"/>
                    <a:pt x="6148" y="5928"/>
                  </a:cubicBezTo>
                  <a:cubicBezTo>
                    <a:pt x="6148" y="5976"/>
                    <a:pt x="6124" y="6026"/>
                    <a:pt x="6098" y="6074"/>
                  </a:cubicBezTo>
                  <a:cubicBezTo>
                    <a:pt x="6098" y="6099"/>
                    <a:pt x="6098" y="6099"/>
                    <a:pt x="6075" y="6099"/>
                  </a:cubicBezTo>
                  <a:lnTo>
                    <a:pt x="6075" y="6099"/>
                  </a:lnTo>
                  <a:lnTo>
                    <a:pt x="6075" y="6099"/>
                  </a:lnTo>
                  <a:cubicBezTo>
                    <a:pt x="6050" y="6099"/>
                    <a:pt x="6001" y="6099"/>
                    <a:pt x="5953" y="6074"/>
                  </a:cubicBezTo>
                  <a:cubicBezTo>
                    <a:pt x="5832" y="6050"/>
                    <a:pt x="5710" y="6026"/>
                    <a:pt x="5515" y="6026"/>
                  </a:cubicBezTo>
                  <a:cubicBezTo>
                    <a:pt x="5418" y="6026"/>
                    <a:pt x="5321" y="6050"/>
                    <a:pt x="5224" y="6050"/>
                  </a:cubicBezTo>
                  <a:cubicBezTo>
                    <a:pt x="5005" y="6099"/>
                    <a:pt x="4811" y="6220"/>
                    <a:pt x="4641" y="6365"/>
                  </a:cubicBezTo>
                  <a:cubicBezTo>
                    <a:pt x="4374" y="6536"/>
                    <a:pt x="4107" y="6730"/>
                    <a:pt x="3718" y="6730"/>
                  </a:cubicBezTo>
                  <a:cubicBezTo>
                    <a:pt x="3693" y="6730"/>
                    <a:pt x="3669" y="6730"/>
                    <a:pt x="3669" y="6730"/>
                  </a:cubicBezTo>
                  <a:lnTo>
                    <a:pt x="3669" y="6730"/>
                  </a:lnTo>
                  <a:cubicBezTo>
                    <a:pt x="3644" y="6730"/>
                    <a:pt x="3644" y="6730"/>
                    <a:pt x="3644" y="6730"/>
                  </a:cubicBezTo>
                  <a:cubicBezTo>
                    <a:pt x="3644" y="6730"/>
                    <a:pt x="3644" y="6730"/>
                    <a:pt x="3621" y="6730"/>
                  </a:cubicBezTo>
                  <a:cubicBezTo>
                    <a:pt x="3232" y="6730"/>
                    <a:pt x="2964" y="6536"/>
                    <a:pt x="2697" y="6365"/>
                  </a:cubicBezTo>
                  <a:cubicBezTo>
                    <a:pt x="2527" y="6220"/>
                    <a:pt x="2332" y="6099"/>
                    <a:pt x="2113" y="6050"/>
                  </a:cubicBezTo>
                  <a:cubicBezTo>
                    <a:pt x="2016" y="6050"/>
                    <a:pt x="1919" y="6026"/>
                    <a:pt x="1822" y="6026"/>
                  </a:cubicBezTo>
                  <a:cubicBezTo>
                    <a:pt x="1627" y="6026"/>
                    <a:pt x="1506" y="6074"/>
                    <a:pt x="1385" y="6074"/>
                  </a:cubicBezTo>
                  <a:cubicBezTo>
                    <a:pt x="1336" y="6099"/>
                    <a:pt x="1287" y="6099"/>
                    <a:pt x="1264" y="6099"/>
                  </a:cubicBezTo>
                  <a:cubicBezTo>
                    <a:pt x="1238" y="6099"/>
                    <a:pt x="1238" y="6099"/>
                    <a:pt x="1238" y="6074"/>
                  </a:cubicBezTo>
                  <a:cubicBezTo>
                    <a:pt x="1215" y="6026"/>
                    <a:pt x="1190" y="5976"/>
                    <a:pt x="1190" y="5928"/>
                  </a:cubicBezTo>
                  <a:cubicBezTo>
                    <a:pt x="1167" y="5782"/>
                    <a:pt x="1118" y="5661"/>
                    <a:pt x="1020" y="5637"/>
                  </a:cubicBezTo>
                  <a:cubicBezTo>
                    <a:pt x="292" y="5516"/>
                    <a:pt x="194" y="5370"/>
                    <a:pt x="170" y="5321"/>
                  </a:cubicBezTo>
                  <a:lnTo>
                    <a:pt x="170" y="5321"/>
                  </a:lnTo>
                  <a:cubicBezTo>
                    <a:pt x="1238" y="5127"/>
                    <a:pt x="1701" y="4058"/>
                    <a:pt x="1724" y="3985"/>
                  </a:cubicBezTo>
                  <a:cubicBezTo>
                    <a:pt x="1822" y="3839"/>
                    <a:pt x="1822" y="3717"/>
                    <a:pt x="1774" y="3596"/>
                  </a:cubicBezTo>
                  <a:cubicBezTo>
                    <a:pt x="1701" y="3402"/>
                    <a:pt x="1433" y="3328"/>
                    <a:pt x="1264" y="3255"/>
                  </a:cubicBezTo>
                  <a:cubicBezTo>
                    <a:pt x="1238" y="3255"/>
                    <a:pt x="1190" y="3255"/>
                    <a:pt x="1167" y="3231"/>
                  </a:cubicBezTo>
                  <a:cubicBezTo>
                    <a:pt x="972" y="3158"/>
                    <a:pt x="898" y="3061"/>
                    <a:pt x="898" y="3013"/>
                  </a:cubicBezTo>
                  <a:cubicBezTo>
                    <a:pt x="923" y="2939"/>
                    <a:pt x="1020" y="2891"/>
                    <a:pt x="1118" y="2891"/>
                  </a:cubicBezTo>
                  <a:cubicBezTo>
                    <a:pt x="1141" y="2891"/>
                    <a:pt x="1141" y="2891"/>
                    <a:pt x="1167" y="2891"/>
                  </a:cubicBezTo>
                  <a:cubicBezTo>
                    <a:pt x="1312" y="2964"/>
                    <a:pt x="1433" y="3013"/>
                    <a:pt x="1555" y="3013"/>
                  </a:cubicBezTo>
                  <a:cubicBezTo>
                    <a:pt x="1750" y="3013"/>
                    <a:pt x="1822" y="2916"/>
                    <a:pt x="1847" y="2916"/>
                  </a:cubicBezTo>
                  <a:cubicBezTo>
                    <a:pt x="1871" y="2891"/>
                    <a:pt x="1871" y="2891"/>
                    <a:pt x="1871" y="2891"/>
                  </a:cubicBezTo>
                  <a:cubicBezTo>
                    <a:pt x="1871" y="2867"/>
                    <a:pt x="1871" y="2867"/>
                    <a:pt x="1871" y="2867"/>
                  </a:cubicBezTo>
                  <a:cubicBezTo>
                    <a:pt x="1847" y="2794"/>
                    <a:pt x="1847" y="2721"/>
                    <a:pt x="1847" y="2624"/>
                  </a:cubicBezTo>
                  <a:cubicBezTo>
                    <a:pt x="1822" y="2163"/>
                    <a:pt x="1774" y="1555"/>
                    <a:pt x="1919" y="1214"/>
                  </a:cubicBezTo>
                  <a:cubicBezTo>
                    <a:pt x="2381" y="218"/>
                    <a:pt x="3304" y="146"/>
                    <a:pt x="3596" y="146"/>
                  </a:cubicBezTo>
                  <a:lnTo>
                    <a:pt x="3718" y="146"/>
                  </a:lnTo>
                  <a:lnTo>
                    <a:pt x="3742" y="146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42" y="0"/>
                  </a:lnTo>
                  <a:lnTo>
                    <a:pt x="3718" y="0"/>
                  </a:lnTo>
                  <a:lnTo>
                    <a:pt x="3718" y="0"/>
                  </a:lnTo>
                  <a:lnTo>
                    <a:pt x="3596" y="0"/>
                  </a:lnTo>
                  <a:cubicBezTo>
                    <a:pt x="3304" y="0"/>
                    <a:pt x="2260" y="73"/>
                    <a:pt x="1798" y="1166"/>
                  </a:cubicBezTo>
                  <a:cubicBezTo>
                    <a:pt x="1627" y="1531"/>
                    <a:pt x="1653" y="2138"/>
                    <a:pt x="1701" y="2648"/>
                  </a:cubicBezTo>
                  <a:cubicBezTo>
                    <a:pt x="1701" y="2697"/>
                    <a:pt x="1701" y="2769"/>
                    <a:pt x="1701" y="2818"/>
                  </a:cubicBezTo>
                  <a:cubicBezTo>
                    <a:pt x="1676" y="2842"/>
                    <a:pt x="1627" y="2842"/>
                    <a:pt x="1555" y="2842"/>
                  </a:cubicBezTo>
                  <a:cubicBezTo>
                    <a:pt x="1458" y="2842"/>
                    <a:pt x="1361" y="2818"/>
                    <a:pt x="1215" y="2769"/>
                  </a:cubicBezTo>
                  <a:cubicBezTo>
                    <a:pt x="1190" y="2745"/>
                    <a:pt x="1141" y="2745"/>
                    <a:pt x="1118" y="2745"/>
                  </a:cubicBezTo>
                  <a:cubicBezTo>
                    <a:pt x="972" y="2745"/>
                    <a:pt x="778" y="2842"/>
                    <a:pt x="752" y="2988"/>
                  </a:cubicBezTo>
                  <a:cubicBezTo>
                    <a:pt x="729" y="3085"/>
                    <a:pt x="778" y="3231"/>
                    <a:pt x="1118" y="3377"/>
                  </a:cubicBezTo>
                  <a:cubicBezTo>
                    <a:pt x="1141" y="3377"/>
                    <a:pt x="1190" y="3402"/>
                    <a:pt x="1238" y="3402"/>
                  </a:cubicBezTo>
                  <a:cubicBezTo>
                    <a:pt x="1361" y="3450"/>
                    <a:pt x="1579" y="3523"/>
                    <a:pt x="1627" y="3669"/>
                  </a:cubicBezTo>
                  <a:cubicBezTo>
                    <a:pt x="1676" y="3742"/>
                    <a:pt x="1653" y="3814"/>
                    <a:pt x="1604" y="3936"/>
                  </a:cubicBezTo>
                  <a:lnTo>
                    <a:pt x="1604" y="3936"/>
                  </a:lnTo>
                  <a:cubicBezTo>
                    <a:pt x="1579" y="3985"/>
                    <a:pt x="1141" y="5004"/>
                    <a:pt x="145" y="5175"/>
                  </a:cubicBezTo>
                  <a:cubicBezTo>
                    <a:pt x="48" y="5175"/>
                    <a:pt x="0" y="5248"/>
                    <a:pt x="0" y="5321"/>
                  </a:cubicBezTo>
                  <a:cubicBezTo>
                    <a:pt x="0" y="5345"/>
                    <a:pt x="24" y="5370"/>
                    <a:pt x="24" y="5393"/>
                  </a:cubicBezTo>
                  <a:cubicBezTo>
                    <a:pt x="97" y="5564"/>
                    <a:pt x="412" y="5685"/>
                    <a:pt x="996" y="5782"/>
                  </a:cubicBezTo>
                  <a:cubicBezTo>
                    <a:pt x="996" y="5808"/>
                    <a:pt x="1020" y="5905"/>
                    <a:pt x="1044" y="5953"/>
                  </a:cubicBezTo>
                  <a:cubicBezTo>
                    <a:pt x="1044" y="6002"/>
                    <a:pt x="1069" y="6074"/>
                    <a:pt x="1093" y="6123"/>
                  </a:cubicBezTo>
                  <a:cubicBezTo>
                    <a:pt x="1093" y="6196"/>
                    <a:pt x="1141" y="6245"/>
                    <a:pt x="1264" y="6245"/>
                  </a:cubicBezTo>
                  <a:cubicBezTo>
                    <a:pt x="1312" y="6245"/>
                    <a:pt x="1361" y="6245"/>
                    <a:pt x="1433" y="6220"/>
                  </a:cubicBezTo>
                  <a:cubicBezTo>
                    <a:pt x="1530" y="6220"/>
                    <a:pt x="1653" y="6196"/>
                    <a:pt x="1822" y="6196"/>
                  </a:cubicBezTo>
                  <a:cubicBezTo>
                    <a:pt x="1895" y="6196"/>
                    <a:pt x="1993" y="6196"/>
                    <a:pt x="2090" y="6220"/>
                  </a:cubicBezTo>
                  <a:cubicBezTo>
                    <a:pt x="2284" y="6245"/>
                    <a:pt x="2430" y="6342"/>
                    <a:pt x="2624" y="6487"/>
                  </a:cubicBezTo>
                  <a:cubicBezTo>
                    <a:pt x="2891" y="6657"/>
                    <a:pt x="3183" y="6876"/>
                    <a:pt x="3621" y="6876"/>
                  </a:cubicBezTo>
                  <a:cubicBezTo>
                    <a:pt x="3644" y="6876"/>
                    <a:pt x="3644" y="6876"/>
                    <a:pt x="3669" y="6876"/>
                  </a:cubicBezTo>
                  <a:cubicBezTo>
                    <a:pt x="3669" y="6876"/>
                    <a:pt x="3693" y="6876"/>
                    <a:pt x="3718" y="6876"/>
                  </a:cubicBezTo>
                  <a:cubicBezTo>
                    <a:pt x="4155" y="6876"/>
                    <a:pt x="4447" y="6657"/>
                    <a:pt x="4714" y="6487"/>
                  </a:cubicBezTo>
                  <a:cubicBezTo>
                    <a:pt x="4908" y="6342"/>
                    <a:pt x="5054" y="6245"/>
                    <a:pt x="5249" y="6220"/>
                  </a:cubicBezTo>
                  <a:cubicBezTo>
                    <a:pt x="5346" y="6196"/>
                    <a:pt x="5443" y="6196"/>
                    <a:pt x="5515" y="6196"/>
                  </a:cubicBezTo>
                  <a:cubicBezTo>
                    <a:pt x="5686" y="6196"/>
                    <a:pt x="5807" y="6196"/>
                    <a:pt x="5904" y="6220"/>
                  </a:cubicBezTo>
                  <a:cubicBezTo>
                    <a:pt x="5978" y="6245"/>
                    <a:pt x="6027" y="6245"/>
                    <a:pt x="6075" y="6245"/>
                  </a:cubicBezTo>
                  <a:lnTo>
                    <a:pt x="6075" y="6245"/>
                  </a:lnTo>
                  <a:lnTo>
                    <a:pt x="6075" y="6245"/>
                  </a:lnTo>
                  <a:cubicBezTo>
                    <a:pt x="6172" y="6245"/>
                    <a:pt x="6221" y="6196"/>
                    <a:pt x="6245" y="6123"/>
                  </a:cubicBezTo>
                  <a:cubicBezTo>
                    <a:pt x="6269" y="6074"/>
                    <a:pt x="6293" y="6002"/>
                    <a:pt x="6293" y="5953"/>
                  </a:cubicBezTo>
                  <a:cubicBezTo>
                    <a:pt x="6318" y="5905"/>
                    <a:pt x="6342" y="5808"/>
                    <a:pt x="6342" y="5782"/>
                  </a:cubicBezTo>
                  <a:cubicBezTo>
                    <a:pt x="6925" y="5685"/>
                    <a:pt x="7241" y="5564"/>
                    <a:pt x="7314" y="5393"/>
                  </a:cubicBezTo>
                  <a:cubicBezTo>
                    <a:pt x="7314" y="5370"/>
                    <a:pt x="7338" y="5345"/>
                    <a:pt x="7338" y="5321"/>
                  </a:cubicBezTo>
                  <a:cubicBezTo>
                    <a:pt x="7338" y="5248"/>
                    <a:pt x="7290" y="5175"/>
                    <a:pt x="7192" y="5175"/>
                  </a:cubicBezTo>
                  <a:cubicBezTo>
                    <a:pt x="6196" y="5004"/>
                    <a:pt x="5759" y="3985"/>
                    <a:pt x="5735" y="3936"/>
                  </a:cubicBezTo>
                  <a:lnTo>
                    <a:pt x="5735" y="3936"/>
                  </a:lnTo>
                  <a:cubicBezTo>
                    <a:pt x="5686" y="3814"/>
                    <a:pt x="5661" y="3742"/>
                    <a:pt x="5710" y="3669"/>
                  </a:cubicBezTo>
                  <a:cubicBezTo>
                    <a:pt x="5759" y="3523"/>
                    <a:pt x="5978" y="3450"/>
                    <a:pt x="6098" y="3402"/>
                  </a:cubicBezTo>
                  <a:cubicBezTo>
                    <a:pt x="6148" y="3402"/>
                    <a:pt x="6196" y="3377"/>
                    <a:pt x="6221" y="3377"/>
                  </a:cubicBezTo>
                  <a:cubicBezTo>
                    <a:pt x="6464" y="3280"/>
                    <a:pt x="6585" y="3158"/>
                    <a:pt x="6585" y="3013"/>
                  </a:cubicBezTo>
                  <a:cubicBezTo>
                    <a:pt x="6585" y="2916"/>
                    <a:pt x="6487" y="2818"/>
                    <a:pt x="6367" y="2769"/>
                  </a:cubicBezTo>
                  <a:lnTo>
                    <a:pt x="6367" y="2769"/>
                  </a:lnTo>
                  <a:cubicBezTo>
                    <a:pt x="6318" y="2745"/>
                    <a:pt x="6269" y="2745"/>
                    <a:pt x="6221" y="2745"/>
                  </a:cubicBezTo>
                  <a:cubicBezTo>
                    <a:pt x="6172" y="2745"/>
                    <a:pt x="6124" y="2745"/>
                    <a:pt x="6075" y="2769"/>
                  </a:cubicBezTo>
                  <a:cubicBezTo>
                    <a:pt x="5953" y="2818"/>
                    <a:pt x="5856" y="2842"/>
                    <a:pt x="5759" y="2842"/>
                  </a:cubicBezTo>
                  <a:cubicBezTo>
                    <a:pt x="5686" y="2842"/>
                    <a:pt x="5661" y="2842"/>
                    <a:pt x="5638" y="2818"/>
                  </a:cubicBezTo>
                  <a:cubicBezTo>
                    <a:pt x="5638" y="2769"/>
                    <a:pt x="5638" y="2721"/>
                    <a:pt x="5638" y="2672"/>
                  </a:cubicBezTo>
                  <a:cubicBezTo>
                    <a:pt x="5638" y="2648"/>
                    <a:pt x="5638" y="2648"/>
                    <a:pt x="5638" y="2648"/>
                  </a:cubicBezTo>
                  <a:cubicBezTo>
                    <a:pt x="5686" y="2138"/>
                    <a:pt x="5710" y="1531"/>
                    <a:pt x="5541" y="1166"/>
                  </a:cubicBezTo>
                  <a:cubicBezTo>
                    <a:pt x="5078" y="73"/>
                    <a:pt x="4033" y="0"/>
                    <a:pt x="3742" y="0"/>
                  </a:cubicBezTo>
                  <a:lnTo>
                    <a:pt x="3742" y="146"/>
                  </a:lnTo>
                </a:path>
              </a:pathLst>
            </a:custGeom>
            <a:solidFill>
              <a:srgbClr val="03030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25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60536" y="266874"/>
            <a:ext cx="4818566" cy="55399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spc="-30" dirty="0">
                <a:solidFill>
                  <a:srgbClr val="58595B"/>
                </a:solidFill>
                <a:cs typeface="Arial" panose="020B0604020202020204" pitchFamily="34" charset="0"/>
              </a:rPr>
              <a:t>Social Goodness</a:t>
            </a:r>
            <a:endParaRPr lang="en-US" sz="3000" dirty="0">
              <a:solidFill>
                <a:srgbClr val="58595B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37308" y="957944"/>
            <a:ext cx="4821479" cy="2732484"/>
          </a:xfrm>
        </p:spPr>
        <p:txBody>
          <a:bodyPr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Constituent, Revenue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Custom</a:t>
            </a:r>
            <a:r>
              <a:rPr lang="en-US" sz="2100" dirty="0">
                <a:solidFill>
                  <a:schemeClr val="bg1"/>
                </a:solidFill>
                <a:latin typeface="+mj-lt"/>
              </a:rPr>
              <a:t> Data (Bookings, Animal Data)</a:t>
            </a:r>
            <a:endParaRPr lang="en-US" sz="2100" baseline="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</a:rPr>
              <a:t>Accessed</a:t>
            </a: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 Different 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In Different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Incoming and Outgoing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  <a:latin typeface="+mj-lt"/>
              </a:rPr>
              <a:t>Data is often constituent entered and contains errors</a:t>
            </a:r>
            <a:endParaRPr lang="en-US" sz="21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</a:t>
            </a:r>
            <a:r>
              <a:rPr lang="en-US" baseline="0" dirty="0">
                <a:solidFill>
                  <a:schemeClr val="bg1"/>
                </a:solidFill>
              </a:rPr>
              <a:t> Problem:  Vast Amounts of Third Party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Incoming Types</a:t>
            </a:r>
            <a:r>
              <a:rPr lang="en-US" baseline="0" dirty="0"/>
              <a:t> of Data From</a:t>
            </a:r>
            <a:r>
              <a:rPr lang="en-US" dirty="0"/>
              <a:t> Third Parties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1400" dirty="0"/>
              <a:t>Visitor data from Checkfront</a:t>
            </a:r>
          </a:p>
          <a:p>
            <a:pPr lvl="1"/>
            <a:r>
              <a:rPr lang="en-US" sz="1400" dirty="0"/>
              <a:t>Cabin/Cottage/Tour bookings</a:t>
            </a:r>
          </a:p>
          <a:p>
            <a:pPr lvl="1"/>
            <a:r>
              <a:rPr lang="en-US" sz="1400" dirty="0"/>
              <a:t>REST API</a:t>
            </a:r>
          </a:p>
          <a:p>
            <a:r>
              <a:rPr lang="en-US" sz="1400" dirty="0"/>
              <a:t>Volunteer data from Digital Cheetah</a:t>
            </a:r>
          </a:p>
          <a:p>
            <a:pPr lvl="1"/>
            <a:r>
              <a:rPr lang="en-US" sz="1400" dirty="0"/>
              <a:t>Direct Database Access  (MySQL)</a:t>
            </a:r>
          </a:p>
          <a:p>
            <a:r>
              <a:rPr lang="en-US" sz="1400" dirty="0"/>
              <a:t>Direct Mail Revenue from DMP</a:t>
            </a:r>
          </a:p>
          <a:p>
            <a:pPr lvl="1"/>
            <a:r>
              <a:rPr lang="en-US" sz="1400" dirty="0"/>
              <a:t>XML Files</a:t>
            </a:r>
          </a:p>
          <a:p>
            <a:r>
              <a:rPr lang="en-US" sz="1400" dirty="0"/>
              <a:t>Point of Sale from Springboard</a:t>
            </a:r>
          </a:p>
          <a:p>
            <a:pPr lvl="1"/>
            <a:r>
              <a:rPr lang="en-US" sz="1400" dirty="0"/>
              <a:t>REST API</a:t>
            </a:r>
          </a:p>
          <a:p>
            <a:r>
              <a:rPr lang="en-US" sz="1400" dirty="0"/>
              <a:t>Animal Care Data from </a:t>
            </a:r>
            <a:r>
              <a:rPr lang="en-US" sz="1400" dirty="0" err="1"/>
              <a:t>Shelterluv</a:t>
            </a:r>
            <a:endParaRPr lang="en-US" sz="1400" dirty="0"/>
          </a:p>
          <a:p>
            <a:pPr lvl="1"/>
            <a:r>
              <a:rPr lang="en-US" sz="1400" dirty="0"/>
              <a:t>REST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40" y="1273628"/>
            <a:ext cx="4455980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Outgoing Data Type To Third Parties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362915" cy="3252652"/>
          </a:xfrm>
        </p:spPr>
        <p:txBody>
          <a:bodyPr/>
          <a:lstStyle/>
          <a:p>
            <a:r>
              <a:rPr lang="en-US" dirty="0"/>
              <a:t>Constituent ID</a:t>
            </a:r>
            <a:r>
              <a:rPr lang="en-US" baseline="0" dirty="0"/>
              <a:t> and Lookup ID to Digital Cheetah</a:t>
            </a:r>
          </a:p>
          <a:p>
            <a:pPr lvl="1"/>
            <a:r>
              <a:rPr lang="en-US" sz="1400" dirty="0"/>
              <a:t>Direct Database Access</a:t>
            </a:r>
          </a:p>
          <a:p>
            <a:pPr lvl="0"/>
            <a:r>
              <a:rPr lang="en-US" dirty="0"/>
              <a:t>Adoptable</a:t>
            </a:r>
            <a:r>
              <a:rPr lang="en-US" baseline="0" dirty="0"/>
              <a:t> Animal Information to Rescue</a:t>
            </a:r>
            <a:r>
              <a:rPr lang="en-US" dirty="0"/>
              <a:t> Groups</a:t>
            </a:r>
            <a:endParaRPr lang="en-US" baseline="0" dirty="0"/>
          </a:p>
          <a:p>
            <a:pPr lvl="1"/>
            <a:r>
              <a:rPr lang="en-US" sz="1400" dirty="0"/>
              <a:t>REST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54" y="1273628"/>
            <a:ext cx="4092033" cy="26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een mas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0"/>
          <a:stretch/>
        </p:blipFill>
        <p:spPr>
          <a:xfrm flipV="1">
            <a:off x="-1102" y="-44930"/>
            <a:ext cx="9152336" cy="51970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" y="0"/>
            <a:ext cx="1672232" cy="159105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03805" y="1146572"/>
            <a:ext cx="6024809" cy="2732484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Our Solution: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sz="2100" dirty="0">
                <a:solidFill>
                  <a:schemeClr val="bg1"/>
                </a:solidFill>
                <a:latin typeface="+mj-lt"/>
              </a:rPr>
              <a:t>Partner Connectivity Gateway</a:t>
            </a:r>
            <a:r>
              <a:rPr lang="en-US" sz="2100" baseline="0" dirty="0">
                <a:solidFill>
                  <a:schemeClr val="bg1"/>
                </a:solidFill>
                <a:latin typeface="+mj-lt"/>
              </a:rPr>
              <a:t> (PCG)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056" y="-895186"/>
            <a:ext cx="10732835" cy="60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it 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42900" y="1273628"/>
            <a:ext cx="4303441" cy="3252652"/>
          </a:xfrm>
        </p:spPr>
        <p:txBody>
          <a:bodyPr/>
          <a:lstStyle/>
          <a:p>
            <a:r>
              <a:rPr lang="en-US" dirty="0"/>
              <a:t>The PCG is a server separate from the CRM.</a:t>
            </a:r>
          </a:p>
          <a:p>
            <a:pPr lvl="1"/>
            <a:r>
              <a:rPr lang="en-US" sz="1400" dirty="0"/>
              <a:t>A database</a:t>
            </a:r>
            <a:r>
              <a:rPr lang="en-US" sz="1400" baseline="0" dirty="0"/>
              <a:t> and set of SSIS packages.</a:t>
            </a:r>
          </a:p>
          <a:p>
            <a:r>
              <a:rPr lang="en-US" dirty="0"/>
              <a:t>On the CRM</a:t>
            </a:r>
            <a:endParaRPr lang="en-US" baseline="0" dirty="0"/>
          </a:p>
          <a:p>
            <a:pPr lvl="1"/>
            <a:r>
              <a:rPr lang="en-US" sz="1400" dirty="0"/>
              <a:t>A common constituent business process</a:t>
            </a:r>
          </a:p>
          <a:p>
            <a:pPr lvl="1"/>
            <a:r>
              <a:rPr lang="en-US" sz="1400" dirty="0"/>
              <a:t>A common revenue process (global change)</a:t>
            </a:r>
          </a:p>
          <a:p>
            <a:pPr lvl="1"/>
            <a:r>
              <a:rPr lang="en-US" sz="1400" dirty="0"/>
              <a:t>One business process for each data source</a:t>
            </a:r>
          </a:p>
          <a:p>
            <a:pPr lvl="2"/>
            <a:r>
              <a:rPr lang="en-US" sz="1400" dirty="0"/>
              <a:t>Checkfront (Bookings)</a:t>
            </a:r>
          </a:p>
          <a:p>
            <a:pPr lvl="2"/>
            <a:r>
              <a:rPr lang="en-US" sz="1400" dirty="0"/>
              <a:t>Digital Cheetah (Volunteer timesheets)</a:t>
            </a:r>
          </a:p>
          <a:p>
            <a:pPr lvl="2"/>
            <a:r>
              <a:rPr lang="en-US" sz="1400" dirty="0" err="1"/>
              <a:t>Shelterluv</a:t>
            </a:r>
            <a:r>
              <a:rPr lang="en-US" sz="1400" dirty="0"/>
              <a:t> (Adopted Animals)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xmlns="" id="{50A63FDF-1F55-4A09-B198-DF0AEBFF34B7}"/>
              </a:ext>
            </a:extLst>
          </p:cNvPr>
          <p:cNvSpPr/>
          <p:nvPr/>
        </p:nvSpPr>
        <p:spPr>
          <a:xfrm>
            <a:off x="5692877" y="188485"/>
            <a:ext cx="1732935" cy="132120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3</a:t>
            </a:r>
            <a:r>
              <a:rPr lang="en-US" sz="2800" baseline="30000" dirty="0">
                <a:solidFill>
                  <a:schemeClr val="bg1"/>
                </a:solidFill>
              </a:rPr>
              <a:t>rd</a:t>
            </a:r>
            <a:r>
              <a:rPr lang="en-US" sz="2800" dirty="0">
                <a:solidFill>
                  <a:schemeClr val="bg1"/>
                </a:solidFill>
              </a:rPr>
              <a:t> Party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xmlns="" id="{D737C310-4F40-4C00-BF7B-5F078B5C30B9}"/>
              </a:ext>
            </a:extLst>
          </p:cNvPr>
          <p:cNvSpPr/>
          <p:nvPr/>
        </p:nvSpPr>
        <p:spPr>
          <a:xfrm>
            <a:off x="5825613" y="2122521"/>
            <a:ext cx="1467464" cy="953762"/>
          </a:xfrm>
          <a:prstGeom prst="flowChartMagneticDisk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PCG</a:t>
            </a:r>
          </a:p>
        </p:txBody>
      </p:sp>
      <p:sp>
        <p:nvSpPr>
          <p:cNvPr id="6" name="Rectangle: Beveled 5">
            <a:extLst>
              <a:ext uri="{FF2B5EF4-FFF2-40B4-BE49-F238E27FC236}">
                <a16:creationId xmlns:a16="http://schemas.microsoft.com/office/drawing/2014/main" xmlns="" id="{2F00427D-9821-48D2-8740-21A9DC525BB5}"/>
              </a:ext>
            </a:extLst>
          </p:cNvPr>
          <p:cNvSpPr/>
          <p:nvPr/>
        </p:nvSpPr>
        <p:spPr>
          <a:xfrm>
            <a:off x="5796116" y="3784734"/>
            <a:ext cx="1526458" cy="638008"/>
          </a:xfrm>
          <a:prstGeom prst="beve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0AF2E907-16F6-4EF7-96B6-701D19589486}"/>
              </a:ext>
            </a:extLst>
          </p:cNvPr>
          <p:cNvSpPr/>
          <p:nvPr/>
        </p:nvSpPr>
        <p:spPr>
          <a:xfrm>
            <a:off x="6216445" y="1655470"/>
            <a:ext cx="685800" cy="35271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F8CF1D06-C065-4B07-B88C-68B739DE73EA}"/>
              </a:ext>
            </a:extLst>
          </p:cNvPr>
          <p:cNvSpPr/>
          <p:nvPr/>
        </p:nvSpPr>
        <p:spPr>
          <a:xfrm>
            <a:off x="6216445" y="3248952"/>
            <a:ext cx="685800" cy="35271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34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16321</TotalTime>
  <Words>774</Words>
  <Application>Microsoft Office PowerPoint</Application>
  <PresentationFormat>On-screen Show (16:9)</PresentationFormat>
  <Paragraphs>140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Franklin Gothic Book</vt:lpstr>
      <vt:lpstr>HelveticaNeueLT Std Med Cn</vt:lpstr>
      <vt:lpstr>Gradient</vt:lpstr>
      <vt:lpstr>PowerPoint Presentation</vt:lpstr>
      <vt:lpstr>PowerPoint Presentation</vt:lpstr>
      <vt:lpstr>Best Friends Animal Society (bestfriends.org)</vt:lpstr>
      <vt:lpstr>PowerPoint Presentation</vt:lpstr>
      <vt:lpstr>Our Problem:  Vast Amounts of Third Party Data</vt:lpstr>
      <vt:lpstr>Incoming Types of Data From Third Parties</vt:lpstr>
      <vt:lpstr>Outgoing Data Type To Third Parties</vt:lpstr>
      <vt:lpstr>PowerPoint Presentation</vt:lpstr>
      <vt:lpstr>What it is</vt:lpstr>
      <vt:lpstr>Benefits</vt:lpstr>
      <vt:lpstr>PowerPoint Presentation</vt:lpstr>
      <vt:lpstr>Constituent Import (The big kahuna)</vt:lpstr>
      <vt:lpstr>Psuedo-code</vt:lpstr>
      <vt:lpstr>Constituent Import Batch</vt:lpstr>
      <vt:lpstr>Run other processes</vt:lpstr>
      <vt:lpstr>Q &amp; A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 Inc.</dc:creator>
  <cp:lastModifiedBy>Karl Ruetz</cp:lastModifiedBy>
  <cp:revision>2009</cp:revision>
  <cp:lastPrinted>2016-04-07T22:09:11Z</cp:lastPrinted>
  <dcterms:created xsi:type="dcterms:W3CDTF">2013-07-10T17:36:12Z</dcterms:created>
  <dcterms:modified xsi:type="dcterms:W3CDTF">2017-06-26T17:26:40Z</dcterms:modified>
</cp:coreProperties>
</file>